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306" autoAdjust="0"/>
    <p:restoredTop sz="94610"/>
  </p:normalViewPr>
  <p:slideViewPr>
    <p:cSldViewPr snapToGrid="0" snapToObjects="1">
      <p:cViewPr varScale="1">
        <p:scale>
          <a:sx n="53" d="100"/>
          <a:sy n="53" d="100"/>
        </p:scale>
        <p:origin x="91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0990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microsoft.com/office/2007/relationships/hdphoto" Target="../media/hdphoto5.wdp"/><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6.png"/><Relationship Id="rId1" Type="http://schemas.openxmlformats.org/officeDocument/2006/relationships/slideLayout" Target="../slideLayouts/slideLayout1.xml"/><Relationship Id="rId5" Type="http://schemas.openxmlformats.org/officeDocument/2006/relationships/hyperlink" Target="https://creativecommons.org/licenses/by/3.0/" TargetMode="External"/><Relationship Id="rId4" Type="http://schemas.openxmlformats.org/officeDocument/2006/relationships/hyperlink" Target="https://foto.wuestenigel.com/text-thank-you-on-green-grass-background/"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microsoft.com/office/2007/relationships/hdphoto" Target="../media/hdphoto3.wdp"/><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1.jpeg"/><Relationship Id="rId5" Type="http://schemas.microsoft.com/office/2007/relationships/hdphoto" Target="../media/hdphoto4.wdp"/><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 y="1270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AS" dirty="0"/>
          </a:p>
        </p:txBody>
      </p:sp>
      <p:sp>
        <p:nvSpPr>
          <p:cNvPr id="5" name="Text 1"/>
          <p:cNvSpPr/>
          <p:nvPr/>
        </p:nvSpPr>
        <p:spPr>
          <a:xfrm>
            <a:off x="1226914" y="1109903"/>
            <a:ext cx="12176571" cy="568848"/>
          </a:xfrm>
          <a:prstGeom prst="rect">
            <a:avLst/>
          </a:prstGeom>
          <a:noFill/>
          <a:ln/>
        </p:spPr>
        <p:txBody>
          <a:bodyPr wrap="none" rtlCol="0" anchor="t"/>
          <a:lstStyle/>
          <a:p>
            <a:pPr marL="0" indent="0" algn="ctr">
              <a:lnSpc>
                <a:spcPts val="3499"/>
              </a:lnSpc>
              <a:buNone/>
            </a:pPr>
            <a:r>
              <a:rPr lang="en-US" sz="6000" b="1" dirty="0">
                <a:latin typeface="Poppins" panose="00000500000000000000" pitchFamily="2" charset="0"/>
                <a:cs typeface="Poppins" panose="00000500000000000000" pitchFamily="2" charset="0"/>
              </a:rPr>
              <a:t>C</a:t>
            </a:r>
            <a:r>
              <a:rPr lang="en-US" sz="4400" b="1" dirty="0">
                <a:latin typeface="Poppins" panose="00000500000000000000" pitchFamily="2" charset="0"/>
                <a:cs typeface="Poppins" panose="00000500000000000000" pitchFamily="2" charset="0"/>
              </a:rPr>
              <a:t>andidate </a:t>
            </a:r>
            <a:r>
              <a:rPr lang="en-US" sz="6000" b="1" dirty="0">
                <a:latin typeface="Poppins" panose="00000500000000000000" pitchFamily="2" charset="0"/>
                <a:cs typeface="Poppins" panose="00000500000000000000" pitchFamily="2" charset="0"/>
              </a:rPr>
              <a:t>S</a:t>
            </a:r>
            <a:r>
              <a:rPr lang="en-US" sz="4400" b="1" dirty="0">
                <a:latin typeface="Poppins" panose="00000500000000000000" pitchFamily="2" charset="0"/>
                <a:cs typeface="Poppins" panose="00000500000000000000" pitchFamily="2" charset="0"/>
              </a:rPr>
              <a:t>election </a:t>
            </a:r>
            <a:r>
              <a:rPr lang="en-US" sz="6600" b="1" dirty="0">
                <a:latin typeface="Poppins" panose="00000500000000000000" pitchFamily="2" charset="0"/>
                <a:cs typeface="Poppins" panose="00000500000000000000" pitchFamily="2" charset="0"/>
              </a:rPr>
              <a:t>P</a:t>
            </a:r>
            <a:r>
              <a:rPr lang="en-US" sz="4400" b="1" dirty="0">
                <a:latin typeface="Poppins" panose="00000500000000000000" pitchFamily="2" charset="0"/>
                <a:cs typeface="Poppins" panose="00000500000000000000" pitchFamily="2" charset="0"/>
              </a:rPr>
              <a:t>rediction</a:t>
            </a:r>
          </a:p>
        </p:txBody>
      </p:sp>
      <p:pic>
        <p:nvPicPr>
          <p:cNvPr id="6" name="Image 2" descr="preencoded.png"/>
          <p:cNvPicPr>
            <a:picLocks noChangeAspect="1"/>
          </p:cNvPicPr>
          <p:nvPr/>
        </p:nvPicPr>
        <p:blipFill>
          <a:blip r:embed="rId4">
            <a:extLst>
              <a:ext uri="{BEBA8EAE-BF5A-486C-A8C5-ECC9F3942E4B}">
                <a14:imgProps xmlns:a14="http://schemas.microsoft.com/office/drawing/2010/main">
                  <a14:imgLayer r:embed="rId5">
                    <a14:imgEffect>
                      <a14:colorTemperature colorTemp="6399"/>
                    </a14:imgEffect>
                    <a14:imgEffect>
                      <a14:saturation sat="184000"/>
                    </a14:imgEffect>
                  </a14:imgLayer>
                </a14:imgProps>
              </a:ext>
            </a:extLst>
          </a:blip>
          <a:stretch>
            <a:fillRect/>
          </a:stretch>
        </p:blipFill>
        <p:spPr>
          <a:xfrm>
            <a:off x="3432679" y="2120998"/>
            <a:ext cx="7765039" cy="5097507"/>
          </a:xfrm>
          <a:prstGeom prst="round2DiagRect">
            <a:avLst>
              <a:gd name="adj1" fmla="val 16667"/>
              <a:gd name="adj2" fmla="val 0"/>
            </a:avLst>
          </a:prstGeom>
          <a:ln w="88900" cap="sq">
            <a:noFill/>
            <a:miter lim="800000"/>
          </a:ln>
          <a:effectLst>
            <a:glow>
              <a:schemeClr val="tx1">
                <a:alpha val="97000"/>
              </a:schemeClr>
            </a:glow>
            <a:innerShdw blurRad="787400" dist="114300" dir="14280000">
              <a:prstClr val="black">
                <a:alpha val="20000"/>
              </a:prstClr>
            </a:innerShdw>
            <a:softEdge rad="50800"/>
          </a:effectLst>
        </p:spPr>
      </p:pic>
      <p:sp>
        <p:nvSpPr>
          <p:cNvPr id="7" name="Text 2"/>
          <p:cNvSpPr/>
          <p:nvPr/>
        </p:nvSpPr>
        <p:spPr>
          <a:xfrm>
            <a:off x="833199" y="6649760"/>
            <a:ext cx="9306401" cy="284321"/>
          </a:xfrm>
          <a:prstGeom prst="rect">
            <a:avLst/>
          </a:prstGeom>
          <a:noFill/>
          <a:ln/>
        </p:spPr>
        <p:txBody>
          <a:bodyPr wrap="none" rtlCol="0" anchor="t"/>
          <a:lstStyle/>
          <a:p>
            <a:pPr marL="0" indent="0">
              <a:lnSpc>
                <a:spcPts val="2239"/>
              </a:lnSpc>
              <a:buNone/>
            </a:pP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653693" y="1545084"/>
            <a:ext cx="4443889" cy="694373"/>
          </a:xfrm>
          <a:prstGeom prst="rect">
            <a:avLst/>
          </a:prstGeom>
          <a:noFill/>
          <a:ln/>
        </p:spPr>
        <p:txBody>
          <a:bodyPr wrap="none" rtlCol="0" anchor="t"/>
          <a:lstStyle/>
          <a:p>
            <a:pPr marL="0" indent="0">
              <a:lnSpc>
                <a:spcPts val="5468"/>
              </a:lnSpc>
              <a:buNone/>
            </a:pPr>
            <a:r>
              <a:rPr lang="en-US" sz="4374" b="1" dirty="0">
                <a:solidFill>
                  <a:srgbClr val="312F2B"/>
                </a:solidFill>
                <a:latin typeface="Poppins" panose="00000500000000000000" pitchFamily="2" charset="0"/>
                <a:ea typeface="Gelasio" pitchFamily="34" charset="-122"/>
                <a:cs typeface="Poppins" panose="00000500000000000000" pitchFamily="2" charset="0"/>
              </a:rPr>
              <a:t>Challenging Part :</a:t>
            </a:r>
            <a:endParaRPr lang="en-US" sz="4374" b="1" dirty="0">
              <a:latin typeface="Poppins" panose="00000500000000000000" pitchFamily="2" charset="0"/>
              <a:cs typeface="Poppins" panose="00000500000000000000" pitchFamily="2" charset="0"/>
            </a:endParaRPr>
          </a:p>
        </p:txBody>
      </p:sp>
      <p:sp>
        <p:nvSpPr>
          <p:cNvPr id="5" name="Text 2"/>
          <p:cNvSpPr/>
          <p:nvPr/>
        </p:nvSpPr>
        <p:spPr>
          <a:xfrm>
            <a:off x="386892" y="2860403"/>
            <a:ext cx="10199013"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Lato" pitchFamily="34" charset="0"/>
                <a:ea typeface="Lato" pitchFamily="34" charset="-122"/>
                <a:cs typeface="Lato" pitchFamily="34" charset="-120"/>
              </a:rPr>
              <a:t>The most challenging part of the project is to pick the </a:t>
            </a:r>
          </a:p>
          <a:p>
            <a:pPr algn="l">
              <a:lnSpc>
                <a:spcPts val="2799"/>
              </a:lnSpc>
              <a:buSzPct val="100000"/>
            </a:pPr>
            <a:r>
              <a:rPr lang="en-US" sz="2400" dirty="0">
                <a:solidFill>
                  <a:srgbClr val="272525"/>
                </a:solidFill>
                <a:latin typeface="Lato" pitchFamily="34" charset="0"/>
                <a:ea typeface="Lato" pitchFamily="34" charset="-122"/>
                <a:cs typeface="Lato" pitchFamily="34" charset="-120"/>
              </a:rPr>
              <a:t>     right features for my model. </a:t>
            </a:r>
            <a:endParaRPr lang="en-US" sz="2400" dirty="0"/>
          </a:p>
        </p:txBody>
      </p:sp>
      <p:sp>
        <p:nvSpPr>
          <p:cNvPr id="6" name="Text 3"/>
          <p:cNvSpPr/>
          <p:nvPr/>
        </p:nvSpPr>
        <p:spPr>
          <a:xfrm>
            <a:off x="386894" y="3980131"/>
            <a:ext cx="10199013"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Lato" pitchFamily="34" charset="0"/>
                <a:ea typeface="Lato" pitchFamily="34" charset="-122"/>
                <a:cs typeface="Lato" pitchFamily="34" charset="-120"/>
              </a:rPr>
              <a:t>Tuning logistic regression takes a lot of time to find the </a:t>
            </a:r>
          </a:p>
          <a:p>
            <a:pPr algn="l">
              <a:lnSpc>
                <a:spcPts val="2799"/>
              </a:lnSpc>
              <a:buSzPct val="100000"/>
            </a:pPr>
            <a:r>
              <a:rPr lang="en-US" sz="2400" dirty="0">
                <a:solidFill>
                  <a:srgbClr val="272525"/>
                </a:solidFill>
                <a:latin typeface="Lato" pitchFamily="34" charset="0"/>
                <a:ea typeface="Lato" pitchFamily="34" charset="-122"/>
                <a:cs typeface="Lato" pitchFamily="34" charset="-120"/>
              </a:rPr>
              <a:t>     exact value for the best parameter.</a:t>
            </a:r>
            <a:endParaRPr lang="en-US" sz="2400" dirty="0"/>
          </a:p>
        </p:txBody>
      </p:sp>
      <p:sp>
        <p:nvSpPr>
          <p:cNvPr id="7" name="Text 4"/>
          <p:cNvSpPr/>
          <p:nvPr/>
        </p:nvSpPr>
        <p:spPr>
          <a:xfrm>
            <a:off x="386891" y="5099860"/>
            <a:ext cx="10199013" cy="710803"/>
          </a:xfrm>
          <a:prstGeom prst="rect">
            <a:avLst/>
          </a:prstGeom>
          <a:noFill/>
          <a:ln/>
        </p:spPr>
        <p:txBody>
          <a:bodyPr wrap="square" rtlCol="0" anchor="t"/>
          <a:lstStyle/>
          <a:p>
            <a:pPr marL="342900" indent="-342900" algn="l">
              <a:lnSpc>
                <a:spcPts val="2799"/>
              </a:lnSpc>
              <a:buSzPct val="100000"/>
              <a:buChar char="•"/>
            </a:pPr>
            <a:r>
              <a:rPr lang="en-US" sz="2400" dirty="0">
                <a:solidFill>
                  <a:srgbClr val="272525"/>
                </a:solidFill>
                <a:latin typeface="Lato" pitchFamily="34" charset="0"/>
                <a:ea typeface="Lato" pitchFamily="34" charset="-122"/>
                <a:cs typeface="Lato" pitchFamily="34" charset="-120"/>
              </a:rPr>
              <a:t>But I haven't reached the best accuracy yet. Maybe I can do</a:t>
            </a:r>
          </a:p>
          <a:p>
            <a:pPr algn="l">
              <a:lnSpc>
                <a:spcPts val="2799"/>
              </a:lnSpc>
              <a:buSzPct val="100000"/>
            </a:pPr>
            <a:r>
              <a:rPr lang="en-US" sz="2400" dirty="0">
                <a:solidFill>
                  <a:srgbClr val="272525"/>
                </a:solidFill>
                <a:latin typeface="Lato" pitchFamily="34" charset="0"/>
                <a:ea typeface="Lato" pitchFamily="34" charset="-122"/>
                <a:cs typeface="Lato" pitchFamily="34" charset="-120"/>
              </a:rPr>
              <a:t>    better with deep learning or other methods, but I’m not </a:t>
            </a:r>
          </a:p>
          <a:p>
            <a:pPr algn="l">
              <a:lnSpc>
                <a:spcPts val="2799"/>
              </a:lnSpc>
              <a:buSzPct val="100000"/>
            </a:pPr>
            <a:r>
              <a:rPr lang="en-US" sz="2400" dirty="0">
                <a:solidFill>
                  <a:srgbClr val="272525"/>
                </a:solidFill>
                <a:latin typeface="Lato" pitchFamily="34" charset="0"/>
                <a:ea typeface="Lato" pitchFamily="34" charset="-122"/>
                <a:cs typeface="Lato" pitchFamily="34" charset="-120"/>
              </a:rPr>
              <a:t>    familiar with that, because also of less domain knowledge.</a:t>
            </a:r>
            <a:endParaRPr lang="en-US" sz="2400" dirty="0"/>
          </a:p>
        </p:txBody>
      </p:sp>
      <p:pic>
        <p:nvPicPr>
          <p:cNvPr id="9" name="Picture 8">
            <a:extLst>
              <a:ext uri="{FF2B5EF4-FFF2-40B4-BE49-F238E27FC236}">
                <a16:creationId xmlns:a16="http://schemas.microsoft.com/office/drawing/2014/main" id="{0D1E075B-4263-A333-E65E-E3A576C11E1B}"/>
              </a:ext>
            </a:extLst>
          </p:cNvPr>
          <p:cNvPicPr>
            <a:picLocks noChangeAspect="1"/>
          </p:cNvPicPr>
          <p:nvPr/>
        </p:nvPicPr>
        <p:blipFill rotWithShape="1">
          <a:blip r:embed="rId4"/>
          <a:srcRect l="62577" t="561" b="-561"/>
          <a:stretch/>
        </p:blipFill>
        <p:spPr>
          <a:xfrm>
            <a:off x="8916210" y="-13486"/>
            <a:ext cx="5486400" cy="824308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1430">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9439" y="0"/>
            <a:ext cx="14630400" cy="8229600"/>
          </a:xfrm>
          <a:prstGeom prst="rect">
            <a:avLst/>
          </a:prstGeom>
          <a:solidFill>
            <a:srgbClr val="FFFFFF">
              <a:alpha val="85000"/>
            </a:srgbClr>
          </a:solidFill>
          <a:ln/>
        </p:spPr>
      </p:sp>
      <p:pic>
        <p:nvPicPr>
          <p:cNvPr id="6" name="Image 2" descr="preencoded.png"/>
          <p:cNvPicPr>
            <a:picLocks noChangeAspect="1"/>
          </p:cNvPicPr>
          <p:nvPr/>
        </p:nvPicPr>
        <p:blipFill>
          <a:blip r:embed="rId5"/>
          <a:stretch>
            <a:fillRect/>
          </a:stretch>
        </p:blipFill>
        <p:spPr>
          <a:xfrm>
            <a:off x="2323297" y="1259713"/>
            <a:ext cx="10681503" cy="6805746"/>
          </a:xfrm>
          <a:prstGeom prst="rect">
            <a:avLst/>
          </a:prstGeom>
        </p:spPr>
      </p:pic>
      <p:sp>
        <p:nvSpPr>
          <p:cNvPr id="7" name="TextBox 6">
            <a:extLst>
              <a:ext uri="{FF2B5EF4-FFF2-40B4-BE49-F238E27FC236}">
                <a16:creationId xmlns:a16="http://schemas.microsoft.com/office/drawing/2014/main" id="{EA6DA9F8-CF21-40A3-BB2F-57515D5DD4F9}"/>
              </a:ext>
            </a:extLst>
          </p:cNvPr>
          <p:cNvSpPr txBox="1"/>
          <p:nvPr/>
        </p:nvSpPr>
        <p:spPr>
          <a:xfrm>
            <a:off x="2608236" y="488797"/>
            <a:ext cx="8727864" cy="646331"/>
          </a:xfrm>
          <a:prstGeom prst="rect">
            <a:avLst/>
          </a:prstGeom>
          <a:noFill/>
        </p:spPr>
        <p:txBody>
          <a:bodyPr wrap="square" rtlCol="0">
            <a:spAutoFit/>
          </a:bodyPr>
          <a:lstStyle/>
          <a:p>
            <a:r>
              <a:rPr lang="en-US" sz="3600" dirty="0" err="1">
                <a:latin typeface="Poppins" panose="00000500000000000000" pitchFamily="2" charset="0"/>
                <a:cs typeface="Poppins" panose="00000500000000000000" pitchFamily="2" charset="0"/>
              </a:rPr>
              <a:t>Pairplot</a:t>
            </a:r>
            <a:r>
              <a:rPr lang="en-US" sz="3600" dirty="0">
                <a:latin typeface="Poppins" panose="00000500000000000000" pitchFamily="2" charset="0"/>
                <a:cs typeface="Poppins" panose="00000500000000000000" pitchFamily="2" charset="0"/>
              </a:rPr>
              <a:t> - </a:t>
            </a:r>
            <a:r>
              <a:rPr lang="en-US" sz="3200" dirty="0">
                <a:latin typeface="Poppins" panose="00000500000000000000" pitchFamily="2" charset="0"/>
                <a:cs typeface="Poppins" panose="00000500000000000000" pitchFamily="2" charset="0"/>
              </a:rPr>
              <a:t>Visualizing Relationships </a:t>
            </a:r>
            <a:endParaRPr lang="en-AS" sz="3600" dirty="0">
              <a:latin typeface="Poppins" panose="00000500000000000000" pitchFamily="2" charset="0"/>
              <a:cs typeface="Poppins" panose="00000500000000000000" pitchFamily="2"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46786"/>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AS" sz="2000" dirty="0"/>
          </a:p>
        </p:txBody>
      </p:sp>
      <p:sp>
        <p:nvSpPr>
          <p:cNvPr id="4" name="Text 1"/>
          <p:cNvSpPr/>
          <p:nvPr/>
        </p:nvSpPr>
        <p:spPr>
          <a:xfrm>
            <a:off x="5042314" y="763771"/>
            <a:ext cx="4443889" cy="694373"/>
          </a:xfrm>
          <a:prstGeom prst="rect">
            <a:avLst/>
          </a:prstGeom>
          <a:noFill/>
          <a:ln/>
        </p:spPr>
        <p:txBody>
          <a:bodyPr wrap="none" rtlCol="0" anchor="t"/>
          <a:lstStyle/>
          <a:p>
            <a:pPr marL="0" indent="0" algn="ctr">
              <a:lnSpc>
                <a:spcPts val="5468"/>
              </a:lnSpc>
              <a:buNone/>
            </a:pPr>
            <a:r>
              <a:rPr lang="en-US" sz="4400" b="1" u="sng" dirty="0">
                <a:solidFill>
                  <a:srgbClr val="312F2B"/>
                </a:solidFill>
                <a:latin typeface="Poppins" panose="00000500000000000000" pitchFamily="2" charset="0"/>
                <a:ea typeface="Segoe UI Black" panose="020B0A02040204020203" pitchFamily="34" charset="0"/>
                <a:cs typeface="Poppins" panose="00000500000000000000" pitchFamily="2" charset="0"/>
              </a:rPr>
              <a:t>Conclusions</a:t>
            </a:r>
            <a:endParaRPr lang="en-US" sz="4400" b="1" u="sng" dirty="0">
              <a:latin typeface="Poppins" panose="00000500000000000000" pitchFamily="2" charset="0"/>
              <a:ea typeface="Segoe UI Black" panose="020B0A02040204020203" pitchFamily="34" charset="0"/>
              <a:cs typeface="Poppins" panose="00000500000000000000" pitchFamily="2" charset="0"/>
            </a:endParaRPr>
          </a:p>
        </p:txBody>
      </p:sp>
      <p:sp>
        <p:nvSpPr>
          <p:cNvPr id="5" name="Text 2"/>
          <p:cNvSpPr/>
          <p:nvPr/>
        </p:nvSpPr>
        <p:spPr>
          <a:xfrm>
            <a:off x="3430616" y="1954829"/>
            <a:ext cx="9840884" cy="557215"/>
          </a:xfrm>
          <a:prstGeom prst="rect">
            <a:avLst/>
          </a:prstGeom>
          <a:noFill/>
          <a:ln/>
        </p:spPr>
        <p:txBody>
          <a:bodyPr wrap="square" rtlCol="0" anchor="t"/>
          <a:lstStyle/>
          <a:p>
            <a:pPr marL="342900" indent="-342900" algn="l">
              <a:buSzPct val="100000"/>
              <a:buChar char="•"/>
            </a:pPr>
            <a:r>
              <a:rPr lang="en-US" sz="2400" dirty="0">
                <a:solidFill>
                  <a:srgbClr val="272525"/>
                </a:solidFill>
                <a:ea typeface="Lato" pitchFamily="34" charset="-122"/>
                <a:cs typeface="Lato" pitchFamily="34" charset="-120"/>
              </a:rPr>
              <a:t>We achieved a 70.91% accuracy by removing unnecessary features and cleverly handling missing data. Logistic Regression performed well in predicting Status.</a:t>
            </a:r>
            <a:endParaRPr lang="en-US" sz="2400" dirty="0"/>
          </a:p>
        </p:txBody>
      </p:sp>
      <p:sp>
        <p:nvSpPr>
          <p:cNvPr id="6" name="Text 3"/>
          <p:cNvSpPr/>
          <p:nvPr/>
        </p:nvSpPr>
        <p:spPr>
          <a:xfrm>
            <a:off x="3430616" y="3513231"/>
            <a:ext cx="8784369" cy="445670"/>
          </a:xfrm>
          <a:prstGeom prst="rect">
            <a:avLst/>
          </a:prstGeom>
          <a:noFill/>
          <a:ln/>
        </p:spPr>
        <p:txBody>
          <a:bodyPr wrap="square" rtlCol="0" anchor="t"/>
          <a:lstStyle/>
          <a:p>
            <a:pPr marL="342900" indent="-342900" algn="l">
              <a:buSzPct val="100000"/>
              <a:buChar char="•"/>
            </a:pPr>
            <a:r>
              <a:rPr lang="en-US" sz="2400" dirty="0">
                <a:solidFill>
                  <a:srgbClr val="272525"/>
                </a:solidFill>
                <a:ea typeface="Lato" pitchFamily="34" charset="-122"/>
                <a:cs typeface="Lato" pitchFamily="34" charset="-120"/>
              </a:rPr>
              <a:t>I found that (Interview Duration) How long a candidate takes in the interview affects the model's performance.</a:t>
            </a:r>
          </a:p>
          <a:p>
            <a:pPr marL="342900" indent="-342900" algn="l">
              <a:buSzPct val="100000"/>
              <a:buChar char="•"/>
            </a:pPr>
            <a:endParaRPr lang="en-US" sz="2400" dirty="0">
              <a:solidFill>
                <a:srgbClr val="272525"/>
              </a:solidFill>
              <a:ea typeface="Lato" pitchFamily="34" charset="-122"/>
              <a:cs typeface="Lato" pitchFamily="34" charset="-120"/>
            </a:endParaRPr>
          </a:p>
          <a:p>
            <a:pPr marL="342900" indent="-342900" algn="l">
              <a:buSzPct val="100000"/>
              <a:buChar char="•"/>
            </a:pPr>
            <a:endParaRPr lang="en-US" sz="2400" dirty="0"/>
          </a:p>
        </p:txBody>
      </p:sp>
      <p:sp>
        <p:nvSpPr>
          <p:cNvPr id="7" name="Text 4"/>
          <p:cNvSpPr/>
          <p:nvPr/>
        </p:nvSpPr>
        <p:spPr>
          <a:xfrm>
            <a:off x="3430616" y="4603041"/>
            <a:ext cx="9720966" cy="45719"/>
          </a:xfrm>
          <a:prstGeom prst="rect">
            <a:avLst/>
          </a:prstGeom>
          <a:noFill/>
          <a:ln/>
        </p:spPr>
        <p:txBody>
          <a:bodyPr wrap="none" rtlCol="0" anchor="t"/>
          <a:lstStyle/>
          <a:p>
            <a:pPr marL="342900" indent="-342900" algn="l">
              <a:buSzPct val="100000"/>
              <a:buChar char="•"/>
            </a:pPr>
            <a:r>
              <a:rPr lang="en-US" sz="2400" dirty="0">
                <a:solidFill>
                  <a:srgbClr val="272525"/>
                </a:solidFill>
                <a:ea typeface="Lato" pitchFamily="34" charset="-122"/>
                <a:cs typeface="Lato" pitchFamily="34" charset="-120"/>
              </a:rPr>
              <a:t>Late joining candidates (LJTC) also impact the likelihood of not getting selected.</a:t>
            </a:r>
            <a:endParaRPr lang="en-US" sz="2400" dirty="0"/>
          </a:p>
        </p:txBody>
      </p:sp>
      <p:sp>
        <p:nvSpPr>
          <p:cNvPr id="8" name="Text 5"/>
          <p:cNvSpPr/>
          <p:nvPr/>
        </p:nvSpPr>
        <p:spPr>
          <a:xfrm>
            <a:off x="3430616" y="5430464"/>
            <a:ext cx="11005231" cy="487235"/>
          </a:xfrm>
          <a:prstGeom prst="rect">
            <a:avLst/>
          </a:prstGeom>
          <a:noFill/>
          <a:ln/>
        </p:spPr>
        <p:txBody>
          <a:bodyPr wrap="square" rtlCol="0" anchor="t"/>
          <a:lstStyle/>
          <a:p>
            <a:pPr marL="342900" indent="-342900" algn="l">
              <a:buSzPct val="100000"/>
              <a:buChar char="•"/>
            </a:pPr>
            <a:r>
              <a:rPr lang="en-US" sz="2400" dirty="0">
                <a:solidFill>
                  <a:srgbClr val="272525"/>
                </a:solidFill>
                <a:ea typeface="Lato" pitchFamily="34" charset="-122"/>
                <a:cs typeface="Lato" pitchFamily="34" charset="-120"/>
              </a:rPr>
              <a:t>Longest amount of time spoken (LMC) column is also impacting for selection, as speaking for a long time might lead to their selection.</a:t>
            </a:r>
            <a:endParaRPr lang="en-US" sz="2400" dirty="0"/>
          </a:p>
        </p:txBody>
      </p:sp>
      <p:sp>
        <p:nvSpPr>
          <p:cNvPr id="9" name="Text 6"/>
          <p:cNvSpPr/>
          <p:nvPr/>
        </p:nvSpPr>
        <p:spPr>
          <a:xfrm>
            <a:off x="3430616" y="6697714"/>
            <a:ext cx="10110073" cy="45719"/>
          </a:xfrm>
          <a:prstGeom prst="rect">
            <a:avLst/>
          </a:prstGeom>
          <a:noFill/>
          <a:ln/>
        </p:spPr>
        <p:txBody>
          <a:bodyPr wrap="none" rtlCol="0" anchor="t"/>
          <a:lstStyle/>
          <a:p>
            <a:pPr marL="342900" indent="-342900" algn="l">
              <a:buSzPct val="100000"/>
              <a:buChar char="•"/>
            </a:pPr>
            <a:r>
              <a:rPr lang="en-US" sz="2400" dirty="0">
                <a:solidFill>
                  <a:srgbClr val="272525"/>
                </a:solidFill>
                <a:ea typeface="Lato" pitchFamily="34" charset="-122"/>
                <a:cs typeface="Lato" pitchFamily="34" charset="-120"/>
              </a:rPr>
              <a:t>This method helps avoid biases, saves time for recruiters, and ensures fair hiring.</a:t>
            </a:r>
            <a:endParaRPr lang="en-US" sz="2400" dirty="0"/>
          </a:p>
        </p:txBody>
      </p:sp>
      <p:pic>
        <p:nvPicPr>
          <p:cNvPr id="13" name="Picture 12">
            <a:extLst>
              <a:ext uri="{FF2B5EF4-FFF2-40B4-BE49-F238E27FC236}">
                <a16:creationId xmlns:a16="http://schemas.microsoft.com/office/drawing/2014/main" id="{809C9420-1725-2C51-C12D-16666D846E2F}"/>
              </a:ext>
            </a:extLst>
          </p:cNvPr>
          <p:cNvPicPr>
            <a:picLocks noChangeAspect="1"/>
          </p:cNvPicPr>
          <p:nvPr/>
        </p:nvPicPr>
        <p:blipFill rotWithShape="1">
          <a:blip r:embed="rId4">
            <a:biLevel thresh="50000"/>
            <a:extLst>
              <a:ext uri="{BEBA8EAE-BF5A-486C-A8C5-ECC9F3942E4B}">
                <a14:imgProps xmlns:a14="http://schemas.microsoft.com/office/drawing/2010/main">
                  <a14:imgLayer r:embed="rId5">
                    <a14:imgEffect>
                      <a14:colorTemperature colorTemp="7200"/>
                    </a14:imgEffect>
                  </a14:imgLayer>
                </a14:imgProps>
              </a:ext>
            </a:extLst>
          </a:blip>
          <a:srcRect t="221" r="66508" b="-221"/>
          <a:stretch/>
        </p:blipFill>
        <p:spPr>
          <a:xfrm>
            <a:off x="-155643" y="635672"/>
            <a:ext cx="3839057" cy="7447142"/>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9E37143E-AA0F-A187-A8FF-6FAB97140EE3}"/>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837473B0-CC2E-450A-ABE3-18F120FF3D39}">
                <a1611:picAttrSrcUrl xmlns:a1611="http://schemas.microsoft.com/office/drawing/2016/11/main" r:id="rId4"/>
              </a:ext>
            </a:extLst>
          </a:blip>
          <a:srcRect/>
          <a:stretch/>
        </p:blipFill>
        <p:spPr>
          <a:xfrm>
            <a:off x="1078304" y="-78082"/>
            <a:ext cx="12141081" cy="8307682"/>
          </a:xfrm>
          <a:prstGeom prst="rect">
            <a:avLst/>
          </a:prstGeom>
        </p:spPr>
      </p:pic>
      <p:sp>
        <p:nvSpPr>
          <p:cNvPr id="3" name="TextBox 2">
            <a:extLst>
              <a:ext uri="{FF2B5EF4-FFF2-40B4-BE49-F238E27FC236}">
                <a16:creationId xmlns:a16="http://schemas.microsoft.com/office/drawing/2014/main" id="{3E584BF6-4C58-A478-BE18-6472EE3B3A66}"/>
              </a:ext>
            </a:extLst>
          </p:cNvPr>
          <p:cNvSpPr txBox="1"/>
          <p:nvPr/>
        </p:nvSpPr>
        <p:spPr>
          <a:xfrm>
            <a:off x="8552807" y="3480226"/>
            <a:ext cx="4549941" cy="230832"/>
          </a:xfrm>
          <a:prstGeom prst="rect">
            <a:avLst/>
          </a:prstGeom>
          <a:noFill/>
        </p:spPr>
        <p:txBody>
          <a:bodyPr wrap="square" rtlCol="0">
            <a:spAutoFit/>
          </a:bodyPr>
          <a:lstStyle/>
          <a:p>
            <a:r>
              <a:rPr lang="en-AS" sz="900">
                <a:hlinkClick r:id="rId4" tooltip="https://foto.wuestenigel.com/text-thank-you-on-green-grass-background/"/>
              </a:rPr>
              <a:t>This Photo</a:t>
            </a:r>
            <a:r>
              <a:rPr lang="en-AS" sz="900"/>
              <a:t> by Unknown Author is licensed under </a:t>
            </a:r>
            <a:r>
              <a:rPr lang="en-AS" sz="900">
                <a:hlinkClick r:id="rId5" tooltip="https://creativecommons.org/licenses/by/3.0/"/>
              </a:rPr>
              <a:t>CC BY</a:t>
            </a:r>
            <a:endParaRPr lang="en-AS" sz="900"/>
          </a:p>
        </p:txBody>
      </p:sp>
      <p:pic>
        <p:nvPicPr>
          <p:cNvPr id="4" name="Image 1">
            <a:extLst>
              <a:ext uri="{FF2B5EF4-FFF2-40B4-BE49-F238E27FC236}">
                <a16:creationId xmlns:a16="http://schemas.microsoft.com/office/drawing/2014/main" id="{5FBA6BE7-80BA-8942-7D68-D6789094C4DA}"/>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837473B0-CC2E-450A-ABE3-18F120FF3D39}">
                <a1611:picAttrSrcUrl xmlns:a1611="http://schemas.microsoft.com/office/drawing/2016/11/main" r:id="rId4"/>
              </a:ext>
            </a:extLst>
          </a:blip>
          <a:srcRect l="88076"/>
          <a:stretch/>
        </p:blipFill>
        <p:spPr>
          <a:xfrm>
            <a:off x="13219385" y="-78082"/>
            <a:ext cx="1564377" cy="8307682"/>
          </a:xfrm>
          <a:prstGeom prst="rect">
            <a:avLst/>
          </a:prstGeom>
        </p:spPr>
      </p:pic>
      <p:pic>
        <p:nvPicPr>
          <p:cNvPr id="6" name="Image 1">
            <a:extLst>
              <a:ext uri="{FF2B5EF4-FFF2-40B4-BE49-F238E27FC236}">
                <a16:creationId xmlns:a16="http://schemas.microsoft.com/office/drawing/2014/main" id="{6594F4AA-8355-0442-14CD-AACD107A55E0}"/>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837473B0-CC2E-450A-ABE3-18F120FF3D39}">
                <a1611:picAttrSrcUrl xmlns:a1611="http://schemas.microsoft.com/office/drawing/2016/11/main" r:id="rId4"/>
              </a:ext>
            </a:extLst>
          </a:blip>
          <a:srcRect l="88076"/>
          <a:stretch/>
        </p:blipFill>
        <p:spPr>
          <a:xfrm>
            <a:off x="-153362" y="-78082"/>
            <a:ext cx="1447739" cy="8307682"/>
          </a:xfrm>
          <a:prstGeom prst="rect">
            <a:avLst/>
          </a:prstGeom>
        </p:spPr>
      </p:pic>
    </p:spTree>
    <p:extLst>
      <p:ext uri="{BB962C8B-B14F-4D97-AF65-F5344CB8AC3E}">
        <p14:creationId xmlns:p14="http://schemas.microsoft.com/office/powerpoint/2010/main" val="2761882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891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1964718" y="1747888"/>
            <a:ext cx="8884920" cy="694373"/>
          </a:xfrm>
          <a:prstGeom prst="rect">
            <a:avLst/>
          </a:prstGeom>
          <a:noFill/>
          <a:ln/>
        </p:spPr>
        <p:txBody>
          <a:bodyPr wrap="none" rtlCol="0" anchor="t"/>
          <a:lstStyle/>
          <a:p>
            <a:pPr marL="0" indent="0" algn="just">
              <a:lnSpc>
                <a:spcPts val="5468"/>
              </a:lnSpc>
              <a:buNone/>
            </a:pPr>
            <a:r>
              <a:rPr lang="en-US" sz="4374" b="1" dirty="0">
                <a:solidFill>
                  <a:srgbClr val="312F2B"/>
                </a:solidFill>
                <a:latin typeface="Poppins" panose="00000500000000000000" pitchFamily="2" charset="0"/>
                <a:ea typeface="Segoe UI Black" panose="020B0A02040204020203" pitchFamily="34" charset="0"/>
                <a:cs typeface="Poppins" panose="00000500000000000000" pitchFamily="2" charset="0"/>
              </a:rPr>
              <a:t>Problem Statement and Expectation</a:t>
            </a:r>
            <a:endParaRPr lang="en-US" sz="4374" b="1" dirty="0">
              <a:latin typeface="Poppins" panose="00000500000000000000" pitchFamily="2" charset="0"/>
              <a:ea typeface="Segoe UI Black" panose="020B0A02040204020203" pitchFamily="34" charset="0"/>
              <a:cs typeface="Poppins" panose="00000500000000000000" pitchFamily="2" charset="0"/>
            </a:endParaRPr>
          </a:p>
        </p:txBody>
      </p:sp>
      <p:sp>
        <p:nvSpPr>
          <p:cNvPr id="5" name="Text 2"/>
          <p:cNvSpPr/>
          <p:nvPr/>
        </p:nvSpPr>
        <p:spPr>
          <a:xfrm>
            <a:off x="2371249" y="3232870"/>
            <a:ext cx="10221158" cy="710803"/>
          </a:xfrm>
          <a:prstGeom prst="rect">
            <a:avLst/>
          </a:prstGeom>
          <a:noFill/>
          <a:ln/>
        </p:spPr>
        <p:txBody>
          <a:bodyPr wrap="square" rtlCol="0" anchor="t"/>
          <a:lstStyle/>
          <a:p>
            <a:pPr marL="0" indent="0">
              <a:buNone/>
            </a:pPr>
            <a:r>
              <a:rPr lang="en-US" sz="2800" b="1" dirty="0">
                <a:solidFill>
                  <a:srgbClr val="272525"/>
                </a:solidFill>
                <a:latin typeface="Lato" pitchFamily="34" charset="0"/>
                <a:ea typeface="Lato" pitchFamily="34" charset="-122"/>
                <a:cs typeface="Lato" pitchFamily="34" charset="-120"/>
              </a:rPr>
              <a:t>Problem </a:t>
            </a:r>
            <a:r>
              <a:rPr lang="en-US" sz="2800" dirty="0">
                <a:solidFill>
                  <a:srgbClr val="272525"/>
                </a:solidFill>
                <a:latin typeface="Lato" pitchFamily="34" charset="0"/>
                <a:ea typeface="Lato" pitchFamily="34" charset="-122"/>
                <a:cs typeface="Lato" pitchFamily="34" charset="-120"/>
              </a:rPr>
              <a:t>:</a:t>
            </a:r>
            <a:r>
              <a:rPr lang="en-US" sz="2800" b="1" dirty="0">
                <a:solidFill>
                  <a:srgbClr val="272525"/>
                </a:solidFill>
                <a:latin typeface="Lato" pitchFamily="34" charset="0"/>
                <a:ea typeface="Lato" pitchFamily="34" charset="-122"/>
                <a:cs typeface="Lato" pitchFamily="34" charset="-120"/>
              </a:rPr>
              <a:t> </a:t>
            </a:r>
            <a:r>
              <a:rPr lang="en-US" sz="2800" dirty="0">
                <a:solidFill>
                  <a:srgbClr val="272525"/>
                </a:solidFill>
                <a:latin typeface="Lato" pitchFamily="34" charset="0"/>
                <a:ea typeface="Lato" pitchFamily="34" charset="-122"/>
                <a:cs typeface="Lato" pitchFamily="34" charset="-120"/>
              </a:rPr>
              <a:t>You are a data scientist of a big MNC who usually hires more than 10k candidates every year. To complete the task they conduct more than 1 lakhs interviews every year.</a:t>
            </a:r>
            <a:endParaRPr lang="en-US" sz="2800" dirty="0"/>
          </a:p>
        </p:txBody>
      </p:sp>
      <p:sp>
        <p:nvSpPr>
          <p:cNvPr id="6" name="Text 3"/>
          <p:cNvSpPr/>
          <p:nvPr/>
        </p:nvSpPr>
        <p:spPr>
          <a:xfrm>
            <a:off x="2371249" y="4980529"/>
            <a:ext cx="10221158" cy="710803"/>
          </a:xfrm>
          <a:prstGeom prst="rect">
            <a:avLst/>
          </a:prstGeom>
          <a:noFill/>
          <a:ln/>
        </p:spPr>
        <p:txBody>
          <a:bodyPr wrap="square" rtlCol="0" anchor="t"/>
          <a:lstStyle/>
          <a:p>
            <a:pPr marL="0" indent="0" algn="l">
              <a:buNone/>
            </a:pPr>
            <a:r>
              <a:rPr lang="en-US" sz="2800" b="1" dirty="0">
                <a:solidFill>
                  <a:srgbClr val="272525"/>
                </a:solidFill>
                <a:latin typeface="Lato" pitchFamily="34" charset="0"/>
                <a:ea typeface="Lato" pitchFamily="34" charset="-122"/>
                <a:cs typeface="Lato" pitchFamily="34" charset="-120"/>
              </a:rPr>
              <a:t>Expectation</a:t>
            </a:r>
            <a:r>
              <a:rPr lang="en-US" sz="2800" dirty="0">
                <a:solidFill>
                  <a:srgbClr val="272525"/>
                </a:solidFill>
                <a:latin typeface="Lato" pitchFamily="34" charset="0"/>
                <a:ea typeface="Lato" pitchFamily="34" charset="-122"/>
                <a:cs typeface="Lato" pitchFamily="34" charset="-120"/>
              </a:rPr>
              <a:t> : Using data analysis, we want to predict who gets hired after an interview to make hiring decisions better and faster.</a:t>
            </a:r>
            <a:endParaRPr lang="en-US" sz="2800" dirty="0"/>
          </a:p>
        </p:txBody>
      </p:sp>
      <p:sp>
        <p:nvSpPr>
          <p:cNvPr id="7" name="Shape 4"/>
          <p:cNvSpPr/>
          <p:nvPr/>
        </p:nvSpPr>
        <p:spPr>
          <a:xfrm>
            <a:off x="1897865" y="3116967"/>
            <a:ext cx="133707" cy="3551362"/>
          </a:xfrm>
          <a:prstGeom prst="rect">
            <a:avLst/>
          </a:prstGeom>
          <a:solidFill>
            <a:srgbClr val="E5E5E0"/>
          </a:solidFill>
          <a:ln/>
        </p:spPr>
      </p:sp>
      <p:pic>
        <p:nvPicPr>
          <p:cNvPr id="10" name="Picture 9">
            <a:extLst>
              <a:ext uri="{FF2B5EF4-FFF2-40B4-BE49-F238E27FC236}">
                <a16:creationId xmlns:a16="http://schemas.microsoft.com/office/drawing/2014/main" id="{1966BCE5-16BD-F648-8883-63B4BD0017DF}"/>
              </a:ext>
            </a:extLst>
          </p:cNvPr>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4700"/>
                    </a14:imgEffect>
                    <a14:imgEffect>
                      <a14:brightnessContrast contrast="40000"/>
                    </a14:imgEffect>
                  </a14:imgLayer>
                </a14:imgProps>
              </a:ext>
            </a:extLst>
          </a:blip>
          <a:srcRect l="1" r="152" b="965"/>
          <a:stretch/>
        </p:blipFill>
        <p:spPr>
          <a:xfrm rot="19700111">
            <a:off x="11628241" y="1324727"/>
            <a:ext cx="4806842" cy="4767756"/>
          </a:xfrm>
          <a:prstGeom prst="rect">
            <a:avLst/>
          </a:prstGeom>
          <a:ln>
            <a:noFill/>
          </a:ln>
          <a:effectLst>
            <a:glow>
              <a:schemeClr val="tx1">
                <a:lumMod val="95000"/>
                <a:lumOff val="5000"/>
                <a:alpha val="40000"/>
              </a:schemeClr>
            </a:glow>
            <a:outerShdw blurRad="190500" dist="76200" dir="4380000" sx="101000" sy="101000" algn="tl" rotWithShape="0">
              <a:prstClr val="black">
                <a:alpha val="94000"/>
              </a:prstClr>
            </a:outerShdw>
            <a:softEdge rad="38100"/>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2212"/>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3441301" y="1025009"/>
            <a:ext cx="6987996" cy="684417"/>
          </a:xfrm>
          <a:prstGeom prst="rect">
            <a:avLst/>
          </a:prstGeom>
          <a:noFill/>
          <a:ln/>
        </p:spPr>
        <p:txBody>
          <a:bodyPr wrap="none" rtlCol="0" anchor="t"/>
          <a:lstStyle/>
          <a:p>
            <a:pPr marL="0" indent="0" algn="ctr">
              <a:lnSpc>
                <a:spcPts val="5468"/>
              </a:lnSpc>
              <a:buNone/>
            </a:pPr>
            <a:r>
              <a:rPr lang="en-US" sz="4000" b="1" dirty="0">
                <a:solidFill>
                  <a:srgbClr val="312F2B"/>
                </a:solidFill>
                <a:latin typeface="Poppins" panose="00000500000000000000" pitchFamily="2" charset="0"/>
                <a:ea typeface="Segoe UI Black" panose="020B0A02040204020203" pitchFamily="34" charset="0"/>
                <a:cs typeface="Poppins" panose="00000500000000000000" pitchFamily="2" charset="0"/>
              </a:rPr>
              <a:t>Data Facts  and  </a:t>
            </a:r>
            <a:r>
              <a:rPr lang="en-US" sz="4400" b="1" dirty="0">
                <a:solidFill>
                  <a:srgbClr val="312F2B"/>
                </a:solidFill>
                <a:latin typeface="Poppins" panose="00000500000000000000" pitchFamily="2" charset="0"/>
                <a:ea typeface="Segoe UI Black" panose="020B0A02040204020203" pitchFamily="34" charset="0"/>
                <a:cs typeface="Poppins" panose="00000500000000000000" pitchFamily="2" charset="0"/>
              </a:rPr>
              <a:t>Preprocessing</a:t>
            </a:r>
            <a:endParaRPr lang="en-US" sz="4000" b="1" dirty="0">
              <a:latin typeface="Poppins" panose="00000500000000000000" pitchFamily="2" charset="0"/>
              <a:ea typeface="Segoe UI Black" panose="020B0A02040204020203" pitchFamily="34" charset="0"/>
              <a:cs typeface="Poppins" panose="00000500000000000000" pitchFamily="2" charset="0"/>
            </a:endParaRPr>
          </a:p>
        </p:txBody>
      </p:sp>
      <p:sp>
        <p:nvSpPr>
          <p:cNvPr id="5" name="Text 2"/>
          <p:cNvSpPr/>
          <p:nvPr/>
        </p:nvSpPr>
        <p:spPr>
          <a:xfrm>
            <a:off x="1498654" y="2564080"/>
            <a:ext cx="4730948" cy="444341"/>
          </a:xfrm>
          <a:prstGeom prst="rect">
            <a:avLst/>
          </a:prstGeom>
          <a:noFill/>
          <a:ln/>
        </p:spPr>
        <p:txBody>
          <a:bodyPr wrap="none" rtlCol="0" anchor="t"/>
          <a:lstStyle/>
          <a:p>
            <a:pPr marL="0" indent="0" algn="l">
              <a:lnSpc>
                <a:spcPts val="3499"/>
              </a:lnSpc>
              <a:buNone/>
            </a:pPr>
            <a:r>
              <a:rPr lang="en-US" sz="3200" b="1" dirty="0">
                <a:solidFill>
                  <a:srgbClr val="272525"/>
                </a:solidFill>
                <a:latin typeface="Lato" pitchFamily="34" charset="0"/>
                <a:ea typeface="Lato" pitchFamily="34" charset="-122"/>
                <a:cs typeface="Lato" pitchFamily="34" charset="-120"/>
              </a:rPr>
              <a:t>                </a:t>
            </a:r>
            <a:r>
              <a:rPr lang="en-US" sz="3200" b="1" u="sng" dirty="0">
                <a:solidFill>
                  <a:srgbClr val="272525"/>
                </a:solidFill>
                <a:latin typeface="Lato" pitchFamily="34" charset="0"/>
                <a:ea typeface="Lato" pitchFamily="34" charset="-122"/>
                <a:cs typeface="Lato" pitchFamily="34" charset="-120"/>
              </a:rPr>
              <a:t>Data Gathering</a:t>
            </a:r>
            <a:endParaRPr lang="en-US" sz="3200" u="sng" dirty="0"/>
          </a:p>
        </p:txBody>
      </p:sp>
      <p:sp>
        <p:nvSpPr>
          <p:cNvPr id="6" name="Text 3"/>
          <p:cNvSpPr/>
          <p:nvPr/>
        </p:nvSpPr>
        <p:spPr>
          <a:xfrm>
            <a:off x="1498654" y="3626839"/>
            <a:ext cx="4730948" cy="355402"/>
          </a:xfrm>
          <a:prstGeom prst="rect">
            <a:avLst/>
          </a:prstGeom>
          <a:noFill/>
          <a:ln/>
        </p:spPr>
        <p:txBody>
          <a:bodyPr wrap="none" rtlCol="0" anchor="t"/>
          <a:lstStyle/>
          <a:p>
            <a:pPr marL="0" indent="0">
              <a:lnSpc>
                <a:spcPts val="2799"/>
              </a:lnSpc>
              <a:buNone/>
            </a:pPr>
            <a:r>
              <a:rPr lang="en-US" sz="2800" dirty="0">
                <a:solidFill>
                  <a:srgbClr val="272525"/>
                </a:solidFill>
                <a:latin typeface="Lato" pitchFamily="34" charset="0"/>
                <a:ea typeface="Lato" pitchFamily="34" charset="-122"/>
                <a:cs typeface="Lato" pitchFamily="34" charset="-120"/>
              </a:rPr>
              <a:t>Data includes important details like :-</a:t>
            </a:r>
            <a:endParaRPr lang="en-US" sz="2800" dirty="0"/>
          </a:p>
        </p:txBody>
      </p:sp>
      <p:sp>
        <p:nvSpPr>
          <p:cNvPr id="7" name="Text 4"/>
          <p:cNvSpPr/>
          <p:nvPr/>
        </p:nvSpPr>
        <p:spPr>
          <a:xfrm>
            <a:off x="2559753" y="4307418"/>
            <a:ext cx="4375547" cy="355402"/>
          </a:xfrm>
          <a:prstGeom prst="rect">
            <a:avLst/>
          </a:prstGeom>
          <a:noFill/>
          <a:ln/>
        </p:spPr>
        <p:txBody>
          <a:bodyPr wrap="none" rtlCol="0" anchor="t"/>
          <a:lstStyle/>
          <a:p>
            <a:pPr marL="342900" indent="-342900" algn="l">
              <a:lnSpc>
                <a:spcPts val="2799"/>
              </a:lnSpc>
              <a:buSzPct val="100000"/>
              <a:buChar char="•"/>
            </a:pPr>
            <a:r>
              <a:rPr lang="en-US" sz="2800" dirty="0">
                <a:solidFill>
                  <a:srgbClr val="272525"/>
                </a:solidFill>
                <a:latin typeface="Lato" pitchFamily="34" charset="0"/>
                <a:ea typeface="Lato" pitchFamily="34" charset="-122"/>
                <a:cs typeface="Lato" pitchFamily="34" charset="-120"/>
              </a:rPr>
              <a:t>candidate id </a:t>
            </a:r>
            <a:endParaRPr lang="en-US" sz="2800" dirty="0"/>
          </a:p>
        </p:txBody>
      </p:sp>
      <p:sp>
        <p:nvSpPr>
          <p:cNvPr id="8" name="Text 5"/>
          <p:cNvSpPr/>
          <p:nvPr/>
        </p:nvSpPr>
        <p:spPr>
          <a:xfrm>
            <a:off x="2559753" y="4957772"/>
            <a:ext cx="4375547" cy="355402"/>
          </a:xfrm>
          <a:prstGeom prst="rect">
            <a:avLst/>
          </a:prstGeom>
          <a:noFill/>
          <a:ln/>
        </p:spPr>
        <p:txBody>
          <a:bodyPr wrap="none" rtlCol="0" anchor="t"/>
          <a:lstStyle/>
          <a:p>
            <a:pPr marL="342900" indent="-342900" algn="l">
              <a:lnSpc>
                <a:spcPts val="2799"/>
              </a:lnSpc>
              <a:buSzPct val="100000"/>
              <a:buChar char="•"/>
            </a:pPr>
            <a:r>
              <a:rPr lang="en-US" sz="2800" dirty="0">
                <a:solidFill>
                  <a:srgbClr val="272525"/>
                </a:solidFill>
                <a:latin typeface="Lato" pitchFamily="34" charset="0"/>
                <a:ea typeface="Lato" pitchFamily="34" charset="-122"/>
                <a:cs typeface="Lato" pitchFamily="34" charset="-120"/>
              </a:rPr>
              <a:t>interview duration</a:t>
            </a:r>
            <a:endParaRPr lang="en-US" sz="2800" dirty="0"/>
          </a:p>
        </p:txBody>
      </p:sp>
      <p:sp>
        <p:nvSpPr>
          <p:cNvPr id="9" name="Text 6"/>
          <p:cNvSpPr/>
          <p:nvPr/>
        </p:nvSpPr>
        <p:spPr>
          <a:xfrm>
            <a:off x="2559752" y="5647587"/>
            <a:ext cx="4375547" cy="355402"/>
          </a:xfrm>
          <a:prstGeom prst="rect">
            <a:avLst/>
          </a:prstGeom>
          <a:noFill/>
          <a:ln/>
        </p:spPr>
        <p:txBody>
          <a:bodyPr wrap="none" rtlCol="0" anchor="t"/>
          <a:lstStyle/>
          <a:p>
            <a:pPr marL="342900" indent="-342900" algn="l">
              <a:lnSpc>
                <a:spcPts val="2799"/>
              </a:lnSpc>
              <a:buSzPct val="100000"/>
              <a:buChar char="•"/>
            </a:pPr>
            <a:r>
              <a:rPr lang="en-US" sz="2800" dirty="0">
                <a:solidFill>
                  <a:srgbClr val="272525"/>
                </a:solidFill>
                <a:latin typeface="Lato" pitchFamily="34" charset="0"/>
                <a:ea typeface="Lato" pitchFamily="34" charset="-122"/>
                <a:cs typeface="Lato" pitchFamily="34" charset="-120"/>
              </a:rPr>
              <a:t>late joining  </a:t>
            </a:r>
            <a:endParaRPr lang="en-US" sz="2800" dirty="0"/>
          </a:p>
        </p:txBody>
      </p:sp>
      <p:sp>
        <p:nvSpPr>
          <p:cNvPr id="10" name="Text 7"/>
          <p:cNvSpPr/>
          <p:nvPr/>
        </p:nvSpPr>
        <p:spPr>
          <a:xfrm>
            <a:off x="2559753" y="6337402"/>
            <a:ext cx="4375547" cy="355402"/>
          </a:xfrm>
          <a:prstGeom prst="rect">
            <a:avLst/>
          </a:prstGeom>
          <a:noFill/>
          <a:ln/>
        </p:spPr>
        <p:txBody>
          <a:bodyPr wrap="none" rtlCol="0" anchor="t"/>
          <a:lstStyle/>
          <a:p>
            <a:pPr marL="342900" indent="-342900" algn="l">
              <a:lnSpc>
                <a:spcPts val="2799"/>
              </a:lnSpc>
              <a:buSzPct val="100000"/>
              <a:buChar char="•"/>
            </a:pPr>
            <a:r>
              <a:rPr lang="en-US" sz="2800" dirty="0">
                <a:solidFill>
                  <a:srgbClr val="272525"/>
                </a:solidFill>
                <a:latin typeface="Lato" pitchFamily="34" charset="0"/>
                <a:ea typeface="Lato" pitchFamily="34" charset="-122"/>
                <a:cs typeface="Lato" pitchFamily="34" charset="-120"/>
              </a:rPr>
              <a:t>candidate profile</a:t>
            </a:r>
            <a:endParaRPr lang="en-US" sz="2800" dirty="0"/>
          </a:p>
        </p:txBody>
      </p:sp>
      <p:sp>
        <p:nvSpPr>
          <p:cNvPr id="11" name="Text 8"/>
          <p:cNvSpPr/>
          <p:nvPr/>
        </p:nvSpPr>
        <p:spPr>
          <a:xfrm>
            <a:off x="8038746" y="2564080"/>
            <a:ext cx="5281374" cy="444341"/>
          </a:xfrm>
          <a:prstGeom prst="rect">
            <a:avLst/>
          </a:prstGeom>
          <a:noFill/>
          <a:ln/>
        </p:spPr>
        <p:txBody>
          <a:bodyPr wrap="none" rtlCol="0" anchor="t"/>
          <a:lstStyle/>
          <a:p>
            <a:pPr marL="0" indent="0" algn="ctr">
              <a:lnSpc>
                <a:spcPts val="3499"/>
              </a:lnSpc>
              <a:buNone/>
            </a:pPr>
            <a:r>
              <a:rPr lang="en-US" sz="3200" b="1" u="sng" dirty="0">
                <a:solidFill>
                  <a:srgbClr val="272525"/>
                </a:solidFill>
                <a:latin typeface="Lato" pitchFamily="34" charset="0"/>
                <a:ea typeface="Lato" pitchFamily="34" charset="-122"/>
                <a:cs typeface="Lato" pitchFamily="34" charset="-120"/>
              </a:rPr>
              <a:t>Data Cleaning</a:t>
            </a:r>
            <a:endParaRPr lang="en-US" sz="3200" u="sng" dirty="0"/>
          </a:p>
        </p:txBody>
      </p:sp>
      <p:sp>
        <p:nvSpPr>
          <p:cNvPr id="12" name="Text 9"/>
          <p:cNvSpPr/>
          <p:nvPr/>
        </p:nvSpPr>
        <p:spPr>
          <a:xfrm>
            <a:off x="8038746" y="3555238"/>
            <a:ext cx="5415689" cy="444341"/>
          </a:xfrm>
          <a:prstGeom prst="rect">
            <a:avLst/>
          </a:prstGeom>
          <a:noFill/>
          <a:ln/>
        </p:spPr>
        <p:txBody>
          <a:bodyPr wrap="none" rtlCol="0" anchor="t"/>
          <a:lstStyle/>
          <a:p>
            <a:pPr marL="0" indent="0">
              <a:lnSpc>
                <a:spcPts val="2799"/>
              </a:lnSpc>
              <a:buNone/>
            </a:pPr>
            <a:r>
              <a:rPr lang="en-US" sz="2800" dirty="0">
                <a:solidFill>
                  <a:srgbClr val="272525"/>
                </a:solidFill>
                <a:latin typeface="Lato" pitchFamily="34" charset="0"/>
                <a:ea typeface="Lato" pitchFamily="34" charset="-122"/>
                <a:cs typeface="Lato" pitchFamily="34" charset="-120"/>
              </a:rPr>
              <a:t>The dataset contains a small number </a:t>
            </a:r>
          </a:p>
          <a:p>
            <a:pPr marL="0" indent="0">
              <a:lnSpc>
                <a:spcPts val="2799"/>
              </a:lnSpc>
              <a:buNone/>
            </a:pPr>
            <a:r>
              <a:rPr lang="en-US" sz="2800" dirty="0">
                <a:solidFill>
                  <a:srgbClr val="272525"/>
                </a:solidFill>
                <a:latin typeface="Lato" pitchFamily="34" charset="0"/>
                <a:ea typeface="Lato" pitchFamily="34" charset="-122"/>
                <a:cs typeface="Lato" pitchFamily="34" charset="-120"/>
              </a:rPr>
              <a:t>of missing values.</a:t>
            </a:r>
            <a:endParaRPr lang="en-US" sz="2800" dirty="0"/>
          </a:p>
        </p:txBody>
      </p:sp>
      <p:sp>
        <p:nvSpPr>
          <p:cNvPr id="13" name="Text 10"/>
          <p:cNvSpPr/>
          <p:nvPr/>
        </p:nvSpPr>
        <p:spPr>
          <a:xfrm>
            <a:off x="8038746" y="4674882"/>
            <a:ext cx="6578601" cy="1179564"/>
          </a:xfrm>
          <a:prstGeom prst="rect">
            <a:avLst/>
          </a:prstGeom>
          <a:noFill/>
          <a:ln/>
        </p:spPr>
        <p:txBody>
          <a:bodyPr wrap="square" rtlCol="0" anchor="t"/>
          <a:lstStyle/>
          <a:p>
            <a:pPr marL="0" indent="0">
              <a:lnSpc>
                <a:spcPts val="2799"/>
              </a:lnSpc>
              <a:buNone/>
            </a:pPr>
            <a:r>
              <a:rPr lang="en-US" sz="2400" dirty="0">
                <a:solidFill>
                  <a:srgbClr val="272525"/>
                </a:solidFill>
                <a:latin typeface="Lato" pitchFamily="34" charset="0"/>
                <a:ea typeface="Lato" pitchFamily="34" charset="-122"/>
                <a:cs typeface="Lato" pitchFamily="34" charset="-120"/>
              </a:rPr>
              <a:t>For categorical columns, I used the mode, and for numerical columns, I employed the mean. Additionally, there were no duplicated values present.</a:t>
            </a:r>
            <a:endParaRPr lang="en-US" sz="2400" dirty="0"/>
          </a:p>
        </p:txBody>
      </p:sp>
      <p:pic>
        <p:nvPicPr>
          <p:cNvPr id="20" name="Picture 19">
            <a:extLst>
              <a:ext uri="{FF2B5EF4-FFF2-40B4-BE49-F238E27FC236}">
                <a16:creationId xmlns:a16="http://schemas.microsoft.com/office/drawing/2014/main" id="{EAAAEA70-29B2-4207-AD0C-C067FDCA2854}"/>
              </a:ext>
            </a:extLst>
          </p:cNvPr>
          <p:cNvPicPr>
            <a:picLocks noChangeAspect="1"/>
          </p:cNvPicPr>
          <p:nvPr/>
        </p:nvPicPr>
        <p:blipFill>
          <a:blip r:embed="rId4">
            <a:clrChange>
              <a:clrFrom>
                <a:srgbClr val="56B4E6"/>
              </a:clrFrom>
              <a:clrTo>
                <a:srgbClr val="56B4E6">
                  <a:alpha val="0"/>
                </a:srgbClr>
              </a:clrTo>
            </a:clrChange>
            <a:extLst>
              <a:ext uri="{BEBA8EAE-BF5A-486C-A8C5-ECC9F3942E4B}">
                <a14:imgProps xmlns:a14="http://schemas.microsoft.com/office/drawing/2010/main">
                  <a14:imgLayer r:embed="rId5">
                    <a14:imgEffect>
                      <a14:sharpenSoften amount="5000"/>
                    </a14:imgEffect>
                    <a14:imgEffect>
                      <a14:saturation sat="400000"/>
                    </a14:imgEffect>
                    <a14:imgEffect>
                      <a14:brightnessContrast contrast="-4000"/>
                    </a14:imgEffect>
                  </a14:imgLayer>
                </a14:imgProps>
              </a:ext>
            </a:extLst>
          </a:blip>
          <a:stretch>
            <a:fillRect/>
          </a:stretch>
        </p:blipFill>
        <p:spPr>
          <a:xfrm flipH="1">
            <a:off x="-339074" y="512080"/>
            <a:ext cx="2898826" cy="2898826"/>
          </a:xfrm>
          <a:prstGeom prst="rect">
            <a:avLst/>
          </a:prstGeom>
          <a:effectLst>
            <a:outerShdw blurRad="76200" dir="13500000" sy="23000" kx="1200000" algn="br" rotWithShape="0">
              <a:prstClr val="black">
                <a:alpha val="2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AS"/>
          </a:p>
        </p:txBody>
      </p:sp>
      <p:sp>
        <p:nvSpPr>
          <p:cNvPr id="4" name="Text 1"/>
          <p:cNvSpPr/>
          <p:nvPr/>
        </p:nvSpPr>
        <p:spPr>
          <a:xfrm>
            <a:off x="578844" y="1411512"/>
            <a:ext cx="8145780" cy="694373"/>
          </a:xfrm>
          <a:prstGeom prst="rect">
            <a:avLst/>
          </a:prstGeom>
          <a:noFill/>
          <a:ln/>
        </p:spPr>
        <p:txBody>
          <a:bodyPr wrap="none" rtlCol="0" anchor="t"/>
          <a:lstStyle/>
          <a:p>
            <a:pPr marL="0" indent="0">
              <a:lnSpc>
                <a:spcPts val="5468"/>
              </a:lnSpc>
              <a:buNone/>
            </a:pPr>
            <a:r>
              <a:rPr lang="en-US" sz="4400" dirty="0">
                <a:solidFill>
                  <a:srgbClr val="312F2B"/>
                </a:solidFill>
                <a:latin typeface="Segoe UI Black" panose="020B0A02040204020203" pitchFamily="34" charset="0"/>
                <a:ea typeface="Segoe UI Black" panose="020B0A02040204020203" pitchFamily="34" charset="0"/>
                <a:cs typeface="Gelasio" pitchFamily="34" charset="-120"/>
              </a:rPr>
              <a:t>Exploratory Data Analysis (EDA)</a:t>
            </a:r>
            <a:endParaRPr lang="en-US" sz="4400" dirty="0">
              <a:latin typeface="Segoe UI Black" panose="020B0A02040204020203" pitchFamily="34" charset="0"/>
              <a:ea typeface="Segoe UI Black" panose="020B0A02040204020203" pitchFamily="34" charset="0"/>
            </a:endParaRPr>
          </a:p>
        </p:txBody>
      </p:sp>
      <p:sp>
        <p:nvSpPr>
          <p:cNvPr id="5" name="Text 2"/>
          <p:cNvSpPr/>
          <p:nvPr/>
        </p:nvSpPr>
        <p:spPr>
          <a:xfrm>
            <a:off x="1050972" y="2926010"/>
            <a:ext cx="10199013"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Lato" pitchFamily="34" charset="0"/>
                <a:ea typeface="Lato" pitchFamily="34" charset="-122"/>
                <a:cs typeface="Lato" pitchFamily="34" charset="-120"/>
              </a:rPr>
              <a:t>The dataset contains With 5800 rows and 26 column including </a:t>
            </a:r>
          </a:p>
          <a:p>
            <a:pPr algn="l">
              <a:lnSpc>
                <a:spcPts val="2799"/>
              </a:lnSpc>
              <a:buSzPct val="100000"/>
            </a:pPr>
            <a:r>
              <a:rPr lang="en-US" sz="2400" dirty="0">
                <a:solidFill>
                  <a:srgbClr val="272525"/>
                </a:solidFill>
                <a:latin typeface="Lato" pitchFamily="34" charset="0"/>
                <a:ea typeface="Lato" pitchFamily="34" charset="-122"/>
                <a:cs typeface="Lato" pitchFamily="34" charset="-120"/>
              </a:rPr>
              <a:t>     with target variable.</a:t>
            </a:r>
            <a:endParaRPr lang="en-US" sz="2400" dirty="0"/>
          </a:p>
        </p:txBody>
      </p:sp>
      <p:sp>
        <p:nvSpPr>
          <p:cNvPr id="6" name="Text 3"/>
          <p:cNvSpPr/>
          <p:nvPr/>
        </p:nvSpPr>
        <p:spPr>
          <a:xfrm>
            <a:off x="1050971" y="3951278"/>
            <a:ext cx="10199013" cy="1066205"/>
          </a:xfrm>
          <a:prstGeom prst="rect">
            <a:avLst/>
          </a:prstGeom>
          <a:noFill/>
          <a:ln/>
        </p:spPr>
        <p:txBody>
          <a:bodyPr wrap="square" rtlCol="0" anchor="t"/>
          <a:lstStyle/>
          <a:p>
            <a:pPr marL="342900" indent="-342900" algn="l">
              <a:lnSpc>
                <a:spcPts val="2799"/>
              </a:lnSpc>
              <a:buSzPct val="100000"/>
              <a:buChar char="•"/>
            </a:pPr>
            <a:r>
              <a:rPr lang="en-US" sz="2400" dirty="0">
                <a:solidFill>
                  <a:srgbClr val="272525"/>
                </a:solidFill>
                <a:latin typeface="Lato" pitchFamily="34" charset="0"/>
                <a:ea typeface="Lato" pitchFamily="34" charset="-122"/>
                <a:cs typeface="Lato" pitchFamily="34" charset="-120"/>
              </a:rPr>
              <a:t>So with the Describe Function we saw that Interview </a:t>
            </a:r>
          </a:p>
          <a:p>
            <a:pPr algn="l">
              <a:lnSpc>
                <a:spcPts val="2799"/>
              </a:lnSpc>
              <a:buSzPct val="100000"/>
            </a:pPr>
            <a:r>
              <a:rPr lang="en-US" sz="2400" dirty="0">
                <a:solidFill>
                  <a:srgbClr val="272525"/>
                </a:solidFill>
                <a:latin typeface="Lato" pitchFamily="34" charset="0"/>
                <a:ea typeface="Lato" pitchFamily="34" charset="-122"/>
                <a:cs typeface="Lato" pitchFamily="34" charset="-120"/>
              </a:rPr>
              <a:t>    duration </a:t>
            </a:r>
          </a:p>
        </p:txBody>
      </p:sp>
      <p:sp>
        <p:nvSpPr>
          <p:cNvPr id="7" name="Text 4"/>
          <p:cNvSpPr/>
          <p:nvPr/>
        </p:nvSpPr>
        <p:spPr>
          <a:xfrm>
            <a:off x="1050970" y="6021084"/>
            <a:ext cx="10199013" cy="710803"/>
          </a:xfrm>
          <a:prstGeom prst="rect">
            <a:avLst/>
          </a:prstGeom>
          <a:noFill/>
          <a:ln/>
        </p:spPr>
        <p:txBody>
          <a:bodyPr wrap="square" rtlCol="0" anchor="t"/>
          <a:lstStyle/>
          <a:p>
            <a:pPr marL="342900" indent="-342900" algn="l">
              <a:lnSpc>
                <a:spcPts val="2799"/>
              </a:lnSpc>
              <a:buSzPct val="100000"/>
              <a:buChar char="•"/>
            </a:pPr>
            <a:r>
              <a:rPr lang="en-US" sz="2400" dirty="0">
                <a:solidFill>
                  <a:srgbClr val="272525"/>
                </a:solidFill>
                <a:latin typeface="Lato" pitchFamily="34" charset="0"/>
                <a:ea typeface="Lato" pitchFamily="34" charset="-122"/>
                <a:cs typeface="Lato" pitchFamily="34" charset="-120"/>
              </a:rPr>
              <a:t>This summary provides an overview of the numerical </a:t>
            </a:r>
          </a:p>
          <a:p>
            <a:pPr algn="l">
              <a:lnSpc>
                <a:spcPts val="2799"/>
              </a:lnSpc>
              <a:buSzPct val="100000"/>
            </a:pPr>
            <a:r>
              <a:rPr lang="en-US" sz="2400" dirty="0">
                <a:solidFill>
                  <a:srgbClr val="272525"/>
                </a:solidFill>
                <a:latin typeface="Lato" pitchFamily="34" charset="0"/>
                <a:ea typeface="Lato" pitchFamily="34" charset="-122"/>
                <a:cs typeface="Lato" pitchFamily="34" charset="-120"/>
              </a:rPr>
              <a:t>     characteristics and range of values present in the </a:t>
            </a:r>
          </a:p>
          <a:p>
            <a:pPr algn="l">
              <a:lnSpc>
                <a:spcPts val="2799"/>
              </a:lnSpc>
              <a:buSzPct val="100000"/>
            </a:pPr>
            <a:r>
              <a:rPr lang="en-US" sz="2400" dirty="0">
                <a:solidFill>
                  <a:srgbClr val="272525"/>
                </a:solidFill>
                <a:latin typeface="Lato" pitchFamily="34" charset="0"/>
                <a:ea typeface="Lato" pitchFamily="34" charset="-122"/>
                <a:cs typeface="Lato" pitchFamily="34" charset="-120"/>
              </a:rPr>
              <a:t>     dataset columns.</a:t>
            </a:r>
            <a:endParaRPr lang="en-US" sz="2400" dirty="0"/>
          </a:p>
        </p:txBody>
      </p:sp>
      <p:pic>
        <p:nvPicPr>
          <p:cNvPr id="10" name="Picture 9">
            <a:extLst>
              <a:ext uri="{FF2B5EF4-FFF2-40B4-BE49-F238E27FC236}">
                <a16:creationId xmlns:a16="http://schemas.microsoft.com/office/drawing/2014/main" id="{4BEED2CE-E085-9BAA-F978-0367AF68C063}"/>
              </a:ext>
            </a:extLst>
          </p:cNvPr>
          <p:cNvPicPr>
            <a:picLocks noChangeAspect="1"/>
          </p:cNvPicPr>
          <p:nvPr/>
        </p:nvPicPr>
        <p:blipFill>
          <a:blip r:embed="rId4"/>
          <a:stretch>
            <a:fillRect/>
          </a:stretch>
        </p:blipFill>
        <p:spPr>
          <a:xfrm>
            <a:off x="9610564" y="832049"/>
            <a:ext cx="5223035" cy="8229600"/>
          </a:xfrm>
          <a:prstGeom prst="rect">
            <a:avLst/>
          </a:prstGeom>
          <a:ln>
            <a:noFill/>
          </a:ln>
          <a:effectLst>
            <a:outerShdw blurRad="190500" algn="tl" rotWithShape="0">
              <a:srgbClr val="000000">
                <a:alpha val="70000"/>
              </a:srgbClr>
            </a:outerShdw>
          </a:effectLst>
        </p:spPr>
      </p:pic>
      <p:sp>
        <p:nvSpPr>
          <p:cNvPr id="12" name="TextBox 11">
            <a:extLst>
              <a:ext uri="{FF2B5EF4-FFF2-40B4-BE49-F238E27FC236}">
                <a16:creationId xmlns:a16="http://schemas.microsoft.com/office/drawing/2014/main" id="{D1B18C9A-34DF-E566-6F39-30146AE0948B}"/>
              </a:ext>
            </a:extLst>
          </p:cNvPr>
          <p:cNvSpPr txBox="1"/>
          <p:nvPr/>
        </p:nvSpPr>
        <p:spPr>
          <a:xfrm>
            <a:off x="2775947" y="4385162"/>
            <a:ext cx="4487779" cy="1264642"/>
          </a:xfrm>
          <a:prstGeom prst="rect">
            <a:avLst/>
          </a:prstGeom>
          <a:noFill/>
        </p:spPr>
        <p:txBody>
          <a:bodyPr wrap="square" rtlCol="0">
            <a:spAutoFit/>
          </a:bodyPr>
          <a:lstStyle/>
          <a:p>
            <a:pPr marL="342900" lvl="0" indent="-342900">
              <a:lnSpc>
                <a:spcPct val="107000"/>
              </a:lnSpc>
              <a:buFont typeface="Wingdings" panose="05000000000000000000" pitchFamily="2" charset="2"/>
              <a:buChar char="Ø"/>
            </a:pPr>
            <a:r>
              <a:rPr lang="en-US" sz="1800" kern="100" dirty="0">
                <a:effectLst/>
                <a:latin typeface="Poppins" panose="00000500000000000000" pitchFamily="2" charset="0"/>
                <a:ea typeface="Calibri" panose="020F0502020204030204" pitchFamily="34" charset="0"/>
                <a:cs typeface="Poppins" panose="00000500000000000000" pitchFamily="2" charset="0"/>
              </a:rPr>
              <a:t>mean : 37 minutes</a:t>
            </a:r>
            <a:endParaRPr lang="en-AS" sz="1800" kern="100" dirty="0">
              <a:effectLst/>
              <a:latin typeface="Poppins" panose="00000500000000000000" pitchFamily="2" charset="0"/>
              <a:ea typeface="Calibri" panose="020F0502020204030204" pitchFamily="34" charset="0"/>
              <a:cs typeface="Poppins" panose="00000500000000000000" pitchFamily="2" charset="0"/>
            </a:endParaRPr>
          </a:p>
          <a:p>
            <a:pPr marL="342900" lvl="0" indent="-342900">
              <a:lnSpc>
                <a:spcPct val="107000"/>
              </a:lnSpc>
              <a:buFont typeface="Wingdings" panose="05000000000000000000" pitchFamily="2" charset="2"/>
              <a:buChar char="Ø"/>
            </a:pPr>
            <a:r>
              <a:rPr lang="en-US" sz="1800" kern="100" dirty="0">
                <a:effectLst/>
                <a:latin typeface="Poppins" panose="00000500000000000000" pitchFamily="2" charset="0"/>
                <a:ea typeface="Calibri" panose="020F0502020204030204" pitchFamily="34" charset="0"/>
                <a:cs typeface="Poppins" panose="00000500000000000000" pitchFamily="2" charset="0"/>
              </a:rPr>
              <a:t>standard deviation </a:t>
            </a:r>
            <a:r>
              <a:rPr lang="en-US" sz="1800" kern="100">
                <a:effectLst/>
                <a:latin typeface="Poppins" panose="00000500000000000000" pitchFamily="2" charset="0"/>
                <a:ea typeface="Calibri" panose="020F0502020204030204" pitchFamily="34" charset="0"/>
                <a:cs typeface="Poppins" panose="00000500000000000000" pitchFamily="2" charset="0"/>
              </a:rPr>
              <a:t>: 13 minutes</a:t>
            </a:r>
            <a:endParaRPr lang="en-AS" sz="1800" kern="100" dirty="0">
              <a:effectLst/>
              <a:latin typeface="Poppins" panose="00000500000000000000" pitchFamily="2" charset="0"/>
              <a:ea typeface="Calibri" panose="020F0502020204030204" pitchFamily="34" charset="0"/>
              <a:cs typeface="Poppins" panose="00000500000000000000" pitchFamily="2" charset="0"/>
            </a:endParaRPr>
          </a:p>
          <a:p>
            <a:pPr marL="342900" lvl="0" indent="-342900">
              <a:lnSpc>
                <a:spcPct val="107000"/>
              </a:lnSpc>
              <a:buFont typeface="Wingdings" panose="05000000000000000000" pitchFamily="2" charset="2"/>
              <a:buChar char="Ø"/>
            </a:pPr>
            <a:r>
              <a:rPr lang="en-US" sz="1800" kern="100" dirty="0">
                <a:effectLst/>
                <a:latin typeface="Poppins" panose="00000500000000000000" pitchFamily="2" charset="0"/>
                <a:ea typeface="Calibri" panose="020F0502020204030204" pitchFamily="34" charset="0"/>
                <a:cs typeface="Poppins" panose="00000500000000000000" pitchFamily="2" charset="0"/>
              </a:rPr>
              <a:t>shortest interview : 15 minutes</a:t>
            </a:r>
            <a:endParaRPr lang="en-AS" sz="1800" kern="100" dirty="0">
              <a:effectLst/>
              <a:latin typeface="Poppins" panose="00000500000000000000" pitchFamily="2" charset="0"/>
              <a:ea typeface="Calibri" panose="020F0502020204030204" pitchFamily="34" charset="0"/>
              <a:cs typeface="Poppins" panose="00000500000000000000" pitchFamily="2" charset="0"/>
            </a:endParaRPr>
          </a:p>
          <a:p>
            <a:pPr marL="342900" lvl="0" indent="-342900">
              <a:lnSpc>
                <a:spcPct val="107000"/>
              </a:lnSpc>
              <a:spcAft>
                <a:spcPts val="800"/>
              </a:spcAft>
              <a:buFont typeface="Wingdings" panose="05000000000000000000" pitchFamily="2" charset="2"/>
              <a:buChar char="Ø"/>
            </a:pPr>
            <a:r>
              <a:rPr lang="en-US" sz="1800" kern="100" dirty="0">
                <a:effectLst/>
                <a:latin typeface="Poppins" panose="00000500000000000000" pitchFamily="2" charset="0"/>
                <a:ea typeface="Calibri" panose="020F0502020204030204" pitchFamily="34" charset="0"/>
                <a:cs typeface="Poppins" panose="00000500000000000000" pitchFamily="2" charset="0"/>
              </a:rPr>
              <a:t>longest Interview : 60 minutes</a:t>
            </a:r>
            <a:endParaRPr lang="en-AS" sz="1800" kern="100" dirty="0">
              <a:effectLst/>
              <a:latin typeface="Poppins" panose="00000500000000000000" pitchFamily="2" charset="0"/>
              <a:ea typeface="Calibri" panose="020F0502020204030204" pitchFamily="34" charset="0"/>
              <a:cs typeface="Poppins" panose="00000500000000000000"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2711"/>
            <a:ext cx="14630400" cy="8229600"/>
          </a:xfrm>
          <a:prstGeom prst="rect">
            <a:avLst/>
          </a:prstGeom>
          <a:solidFill>
            <a:srgbClr val="F9F9FF">
              <a:alpha val="75000"/>
            </a:srgbClr>
          </a:solidFill>
          <a:ln w="13811">
            <a:solidFill>
              <a:srgbClr val="FFFFFF">
                <a:alpha val="64000"/>
              </a:srgbClr>
            </a:solidFill>
            <a:prstDash val="solid"/>
          </a:ln>
        </p:spPr>
      </p:sp>
      <p:sp>
        <p:nvSpPr>
          <p:cNvPr id="4" name="Text 1"/>
          <p:cNvSpPr/>
          <p:nvPr/>
        </p:nvSpPr>
        <p:spPr>
          <a:xfrm>
            <a:off x="2037993" y="676030"/>
            <a:ext cx="10554414" cy="444341"/>
          </a:xfrm>
          <a:prstGeom prst="rect">
            <a:avLst/>
          </a:prstGeom>
          <a:noFill/>
          <a:ln/>
        </p:spPr>
        <p:txBody>
          <a:bodyPr wrap="none" rtlCol="0" anchor="t"/>
          <a:lstStyle/>
          <a:p>
            <a:pPr marL="0" indent="0">
              <a:lnSpc>
                <a:spcPts val="3499"/>
              </a:lnSpc>
              <a:buNone/>
            </a:pPr>
            <a:r>
              <a:rPr lang="en-US" sz="2187" b="1" dirty="0">
                <a:solidFill>
                  <a:srgbClr val="272525"/>
                </a:solidFill>
                <a:latin typeface="Lato" pitchFamily="34" charset="0"/>
                <a:ea typeface="Lato" pitchFamily="34" charset="-122"/>
                <a:cs typeface="Lato" pitchFamily="34" charset="-120"/>
              </a:rPr>
              <a:t>                           </a:t>
            </a:r>
            <a:r>
              <a:rPr lang="en-US" sz="2800" b="1" dirty="0">
                <a:solidFill>
                  <a:srgbClr val="272525"/>
                </a:solidFill>
                <a:latin typeface="Poppins" panose="00000500000000000000" pitchFamily="2" charset="0"/>
                <a:ea typeface="Lato" pitchFamily="34" charset="-122"/>
                <a:cs typeface="Poppins" panose="00000500000000000000" pitchFamily="2" charset="0"/>
              </a:rPr>
              <a:t>Boxplot</a:t>
            </a:r>
            <a:r>
              <a:rPr lang="en-US" sz="2187" b="1" dirty="0">
                <a:solidFill>
                  <a:srgbClr val="272525"/>
                </a:solidFill>
                <a:latin typeface="Lato" pitchFamily="34" charset="0"/>
                <a:ea typeface="Lato" pitchFamily="34" charset="-122"/>
                <a:cs typeface="Lato" pitchFamily="34" charset="-120"/>
              </a:rPr>
              <a:t>                                                                </a:t>
            </a:r>
            <a:r>
              <a:rPr lang="en-US" sz="2800" b="1" dirty="0">
                <a:solidFill>
                  <a:srgbClr val="272525"/>
                </a:solidFill>
                <a:latin typeface="Poppins" panose="00000500000000000000" pitchFamily="2" charset="0"/>
                <a:ea typeface="Lato" pitchFamily="34" charset="-122"/>
                <a:cs typeface="Poppins" panose="00000500000000000000" pitchFamily="2" charset="0"/>
              </a:rPr>
              <a:t>Pie chart</a:t>
            </a:r>
            <a:endParaRPr lang="en-US" sz="2187" b="1" dirty="0">
              <a:latin typeface="Poppins" panose="00000500000000000000" pitchFamily="2" charset="0"/>
              <a:cs typeface="Poppins" panose="00000500000000000000" pitchFamily="2" charset="0"/>
            </a:endParaRPr>
          </a:p>
        </p:txBody>
      </p:sp>
      <p:pic>
        <p:nvPicPr>
          <p:cNvPr id="5" name="Image 1" descr="preencoded.png"/>
          <p:cNvPicPr>
            <a:picLocks noChangeAspect="1"/>
          </p:cNvPicPr>
          <p:nvPr/>
        </p:nvPicPr>
        <p:blipFill>
          <a:blip r:embed="rId4"/>
          <a:stretch>
            <a:fillRect/>
          </a:stretch>
        </p:blipFill>
        <p:spPr>
          <a:xfrm>
            <a:off x="1476161" y="1402621"/>
            <a:ext cx="5983770" cy="4477033"/>
          </a:xfrm>
          <a:prstGeom prst="rect">
            <a:avLst/>
          </a:prstGeom>
        </p:spPr>
      </p:pic>
      <p:pic>
        <p:nvPicPr>
          <p:cNvPr id="6" name="Image 2" descr="preencoded.png"/>
          <p:cNvPicPr>
            <a:picLocks noChangeAspect="1"/>
          </p:cNvPicPr>
          <p:nvPr/>
        </p:nvPicPr>
        <p:blipFill>
          <a:blip r:embed="rId5"/>
          <a:stretch>
            <a:fillRect/>
          </a:stretch>
        </p:blipFill>
        <p:spPr>
          <a:xfrm>
            <a:off x="8227728" y="1402621"/>
            <a:ext cx="5312907" cy="4369560"/>
          </a:xfrm>
          <a:prstGeom prst="rect">
            <a:avLst/>
          </a:prstGeom>
        </p:spPr>
      </p:pic>
      <p:sp>
        <p:nvSpPr>
          <p:cNvPr id="7" name="Text 2"/>
          <p:cNvSpPr/>
          <p:nvPr/>
        </p:nvSpPr>
        <p:spPr>
          <a:xfrm>
            <a:off x="1476161" y="6185036"/>
            <a:ext cx="10554414" cy="1333024"/>
          </a:xfrm>
          <a:prstGeom prst="rect">
            <a:avLst/>
          </a:prstGeom>
          <a:noFill/>
          <a:ln/>
        </p:spPr>
        <p:txBody>
          <a:bodyPr wrap="square" rtlCol="0" anchor="t"/>
          <a:lstStyle/>
          <a:p>
            <a:pPr marL="0" indent="0">
              <a:lnSpc>
                <a:spcPts val="3499"/>
              </a:lnSpc>
              <a:buNone/>
            </a:pPr>
            <a:r>
              <a:rPr lang="en-US" sz="2400" dirty="0">
                <a:solidFill>
                  <a:srgbClr val="272525"/>
                </a:solidFill>
                <a:latin typeface="Lato" pitchFamily="34" charset="0"/>
                <a:ea typeface="Lato" pitchFamily="34" charset="-122"/>
                <a:cs typeface="Lato" pitchFamily="34" charset="-120"/>
              </a:rPr>
              <a:t>I carefully examined all 26 columns of the data and didn't find any outliers in it. The classes of our target variables also have equal distribution, similar sizes, which is beneficial for our analysis.</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1906">
            <a:solidFill>
              <a:srgbClr val="FFFFFF">
                <a:alpha val="64000"/>
              </a:srgbClr>
            </a:solidFill>
            <a:prstDash val="solid"/>
          </a:ln>
        </p:spPr>
      </p:sp>
      <p:sp>
        <p:nvSpPr>
          <p:cNvPr id="4" name="Text 1"/>
          <p:cNvSpPr/>
          <p:nvPr/>
        </p:nvSpPr>
        <p:spPr>
          <a:xfrm>
            <a:off x="4581024" y="407141"/>
            <a:ext cx="9082683" cy="382429"/>
          </a:xfrm>
          <a:prstGeom prst="rect">
            <a:avLst/>
          </a:prstGeom>
          <a:noFill/>
          <a:ln/>
        </p:spPr>
        <p:txBody>
          <a:bodyPr wrap="none" rtlCol="0" anchor="t"/>
          <a:lstStyle/>
          <a:p>
            <a:pPr marL="0" indent="0">
              <a:lnSpc>
                <a:spcPts val="3011"/>
              </a:lnSpc>
              <a:buNone/>
            </a:pPr>
            <a:r>
              <a:rPr lang="en-US" sz="2800" b="1" dirty="0">
                <a:solidFill>
                  <a:srgbClr val="272525"/>
                </a:solidFill>
                <a:latin typeface="Poppins" panose="00000500000000000000" pitchFamily="2" charset="0"/>
                <a:ea typeface="Lato" pitchFamily="34" charset="-122"/>
                <a:cs typeface="Poppins" panose="00000500000000000000" pitchFamily="2" charset="0"/>
              </a:rPr>
              <a:t>Heatmap Correlation </a:t>
            </a:r>
            <a:endParaRPr lang="en-US" sz="2800" dirty="0">
              <a:latin typeface="Poppins" panose="00000500000000000000" pitchFamily="2" charset="0"/>
              <a:cs typeface="Poppins" panose="00000500000000000000" pitchFamily="2" charset="0"/>
            </a:endParaRPr>
          </a:p>
        </p:txBody>
      </p:sp>
      <p:pic>
        <p:nvPicPr>
          <p:cNvPr id="5" name="Image 1" descr="preencoded.png"/>
          <p:cNvPicPr>
            <a:picLocks noChangeAspect="1"/>
          </p:cNvPicPr>
          <p:nvPr/>
        </p:nvPicPr>
        <p:blipFill>
          <a:blip r:embed="rId4"/>
          <a:stretch>
            <a:fillRect/>
          </a:stretch>
        </p:blipFill>
        <p:spPr>
          <a:xfrm>
            <a:off x="2593471" y="958892"/>
            <a:ext cx="9261977" cy="6311342"/>
          </a:xfrm>
          <a:prstGeom prst="rect">
            <a:avLst/>
          </a:prstGeom>
          <a:effectLst>
            <a:outerShdw blurRad="114300" algn="ctr" rotWithShape="0">
              <a:schemeClr val="tx1">
                <a:alpha val="60000"/>
              </a:schemeClr>
            </a:outerShdw>
          </a:effectLst>
        </p:spPr>
      </p:pic>
      <p:sp>
        <p:nvSpPr>
          <p:cNvPr id="6" name="TextBox 5">
            <a:extLst>
              <a:ext uri="{FF2B5EF4-FFF2-40B4-BE49-F238E27FC236}">
                <a16:creationId xmlns:a16="http://schemas.microsoft.com/office/drawing/2014/main" id="{0CACC273-8B58-1F71-DB08-9FA19A0B38BC}"/>
              </a:ext>
            </a:extLst>
          </p:cNvPr>
          <p:cNvSpPr txBox="1"/>
          <p:nvPr/>
        </p:nvSpPr>
        <p:spPr>
          <a:xfrm>
            <a:off x="1914022" y="7395974"/>
            <a:ext cx="10620877"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Poppins" panose="00000500000000000000" pitchFamily="2" charset="0"/>
                <a:cs typeface="Poppins" panose="00000500000000000000" pitchFamily="2" charset="0"/>
              </a:rPr>
              <a:t>I can see that five columns in my data really matter for the target column status.</a:t>
            </a:r>
            <a:endParaRPr lang="en-AS" sz="2000" dirty="0">
              <a:latin typeface="Poppins" panose="00000500000000000000" pitchFamily="2" charset="0"/>
              <a:cs typeface="Poppins" panose="000005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48128" y="0"/>
            <a:ext cx="14630400" cy="82296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833199" y="1038106"/>
            <a:ext cx="5021580" cy="694373"/>
          </a:xfrm>
          <a:prstGeom prst="rect">
            <a:avLst/>
          </a:prstGeom>
          <a:noFill/>
          <a:ln/>
        </p:spPr>
        <p:txBody>
          <a:bodyPr wrap="none" rtlCol="0" anchor="t"/>
          <a:lstStyle/>
          <a:p>
            <a:pPr marL="0" indent="0">
              <a:lnSpc>
                <a:spcPts val="5468"/>
              </a:lnSpc>
              <a:buNone/>
            </a:pPr>
            <a:r>
              <a:rPr lang="en-US" sz="4374" b="1" dirty="0">
                <a:solidFill>
                  <a:srgbClr val="312F2B"/>
                </a:solidFill>
                <a:latin typeface="Poppins" panose="00000500000000000000" pitchFamily="2" charset="0"/>
                <a:ea typeface="Gelasio" pitchFamily="34" charset="-122"/>
                <a:cs typeface="Poppins" panose="00000500000000000000" pitchFamily="2" charset="0"/>
              </a:rPr>
              <a:t>Feature Engineering</a:t>
            </a:r>
            <a:endParaRPr lang="en-US" sz="4374" b="1" dirty="0">
              <a:latin typeface="Poppins" panose="00000500000000000000" pitchFamily="2" charset="0"/>
              <a:cs typeface="Poppins" panose="00000500000000000000" pitchFamily="2" charset="0"/>
            </a:endParaRPr>
          </a:p>
        </p:txBody>
      </p:sp>
      <p:sp>
        <p:nvSpPr>
          <p:cNvPr id="6" name="Shape 2"/>
          <p:cNvSpPr/>
          <p:nvPr/>
        </p:nvSpPr>
        <p:spPr>
          <a:xfrm>
            <a:off x="833199" y="2343388"/>
            <a:ext cx="499943" cy="499943"/>
          </a:xfrm>
          <a:prstGeom prst="roundRect">
            <a:avLst>
              <a:gd name="adj" fmla="val 20000"/>
            </a:avLst>
          </a:prstGeom>
          <a:solidFill>
            <a:srgbClr val="E8E8E3"/>
          </a:solidFill>
          <a:ln w="13811">
            <a:solidFill>
              <a:srgbClr val="D1D1C7"/>
            </a:solidFill>
            <a:prstDash val="solid"/>
          </a:ln>
        </p:spPr>
      </p:sp>
      <p:sp>
        <p:nvSpPr>
          <p:cNvPr id="7" name="Text 3"/>
          <p:cNvSpPr/>
          <p:nvPr/>
        </p:nvSpPr>
        <p:spPr>
          <a:xfrm>
            <a:off x="1010722" y="2385060"/>
            <a:ext cx="144780" cy="416481"/>
          </a:xfrm>
          <a:prstGeom prst="rect">
            <a:avLst/>
          </a:prstGeom>
          <a:noFill/>
          <a:ln/>
        </p:spPr>
        <p:txBody>
          <a:bodyPr wrap="none" rtlCol="0" anchor="t"/>
          <a:lstStyle/>
          <a:p>
            <a:pPr marL="0" indent="0" algn="ctr">
              <a:lnSpc>
                <a:spcPts val="3281"/>
              </a:lnSpc>
              <a:buNone/>
            </a:pPr>
            <a:r>
              <a:rPr lang="en-US" sz="2624" dirty="0">
                <a:solidFill>
                  <a:srgbClr val="272525"/>
                </a:solidFill>
                <a:latin typeface="Gelasio" pitchFamily="34" charset="0"/>
                <a:ea typeface="Gelasio" pitchFamily="34" charset="-122"/>
                <a:cs typeface="Gelasio" pitchFamily="34" charset="-120"/>
              </a:rPr>
              <a:t>1</a:t>
            </a:r>
            <a:endParaRPr lang="en-US" sz="2624" dirty="0"/>
          </a:p>
        </p:txBody>
      </p:sp>
      <p:sp>
        <p:nvSpPr>
          <p:cNvPr id="8" name="Text 4"/>
          <p:cNvSpPr/>
          <p:nvPr/>
        </p:nvSpPr>
        <p:spPr>
          <a:xfrm>
            <a:off x="1555313" y="2315647"/>
            <a:ext cx="4686300" cy="555427"/>
          </a:xfrm>
          <a:prstGeom prst="rect">
            <a:avLst/>
          </a:prstGeom>
          <a:noFill/>
          <a:ln/>
        </p:spPr>
        <p:txBody>
          <a:bodyPr wrap="none" rtlCol="0" anchor="t"/>
          <a:lstStyle/>
          <a:p>
            <a:pPr marL="0" indent="0">
              <a:lnSpc>
                <a:spcPts val="4374"/>
              </a:lnSpc>
              <a:buNone/>
            </a:pPr>
            <a:r>
              <a:rPr lang="en-US" sz="3499" dirty="0">
                <a:solidFill>
                  <a:srgbClr val="272525"/>
                </a:solidFill>
                <a:latin typeface="Gelasio" pitchFamily="34" charset="0"/>
                <a:ea typeface="Gelasio" pitchFamily="34" charset="-122"/>
                <a:cs typeface="Gelasio" pitchFamily="34" charset="-120"/>
              </a:rPr>
              <a:t>Feature Transformation</a:t>
            </a:r>
            <a:endParaRPr lang="en-US" sz="3499" dirty="0"/>
          </a:p>
        </p:txBody>
      </p:sp>
      <p:sp>
        <p:nvSpPr>
          <p:cNvPr id="9" name="Text 5"/>
          <p:cNvSpPr/>
          <p:nvPr/>
        </p:nvSpPr>
        <p:spPr>
          <a:xfrm>
            <a:off x="1555313" y="3004304"/>
            <a:ext cx="8584287" cy="355402"/>
          </a:xfrm>
          <a:prstGeom prst="rect">
            <a:avLst/>
          </a:prstGeom>
          <a:noFill/>
          <a:ln/>
        </p:spPr>
        <p:txBody>
          <a:bodyPr wrap="non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I applied the Standard Scaler technique to transform the data.</a:t>
            </a:r>
            <a:endParaRPr lang="en-US" sz="1750" dirty="0"/>
          </a:p>
        </p:txBody>
      </p:sp>
      <p:sp>
        <p:nvSpPr>
          <p:cNvPr id="10" name="Text 6"/>
          <p:cNvSpPr/>
          <p:nvPr/>
        </p:nvSpPr>
        <p:spPr>
          <a:xfrm>
            <a:off x="1555313" y="3492937"/>
            <a:ext cx="8584287" cy="355402"/>
          </a:xfrm>
          <a:prstGeom prst="rect">
            <a:avLst/>
          </a:prstGeom>
          <a:noFill/>
          <a:ln/>
        </p:spPr>
        <p:txBody>
          <a:bodyPr wrap="none" rtlCol="0" anchor="t"/>
          <a:lstStyle/>
          <a:p>
            <a:pPr marL="0" indent="0">
              <a:lnSpc>
                <a:spcPts val="2799"/>
              </a:lnSpc>
              <a:buNone/>
            </a:pPr>
            <a:endParaRPr lang="en-US" sz="1750" dirty="0"/>
          </a:p>
        </p:txBody>
      </p:sp>
      <p:sp>
        <p:nvSpPr>
          <p:cNvPr id="11" name="Shape 7"/>
          <p:cNvSpPr/>
          <p:nvPr/>
        </p:nvSpPr>
        <p:spPr>
          <a:xfrm>
            <a:off x="833199" y="4417576"/>
            <a:ext cx="499943" cy="499943"/>
          </a:xfrm>
          <a:prstGeom prst="roundRect">
            <a:avLst>
              <a:gd name="adj" fmla="val 20000"/>
            </a:avLst>
          </a:prstGeom>
          <a:solidFill>
            <a:srgbClr val="E8E8E3"/>
          </a:solidFill>
          <a:ln w="13811">
            <a:solidFill>
              <a:srgbClr val="D1D1C7"/>
            </a:solidFill>
            <a:prstDash val="solid"/>
          </a:ln>
        </p:spPr>
      </p:sp>
      <p:sp>
        <p:nvSpPr>
          <p:cNvPr id="12" name="Text 8"/>
          <p:cNvSpPr/>
          <p:nvPr/>
        </p:nvSpPr>
        <p:spPr>
          <a:xfrm>
            <a:off x="987862" y="4459248"/>
            <a:ext cx="190500" cy="416481"/>
          </a:xfrm>
          <a:prstGeom prst="rect">
            <a:avLst/>
          </a:prstGeom>
          <a:noFill/>
          <a:ln/>
        </p:spPr>
        <p:txBody>
          <a:bodyPr wrap="none" rtlCol="0" anchor="t"/>
          <a:lstStyle/>
          <a:p>
            <a:pPr marL="0" indent="0" algn="ctr">
              <a:lnSpc>
                <a:spcPts val="3281"/>
              </a:lnSpc>
              <a:buNone/>
            </a:pPr>
            <a:r>
              <a:rPr lang="en-US" sz="2624" dirty="0">
                <a:solidFill>
                  <a:srgbClr val="272525"/>
                </a:solidFill>
                <a:latin typeface="Gelasio" pitchFamily="34" charset="0"/>
                <a:ea typeface="Gelasio" pitchFamily="34" charset="-122"/>
                <a:cs typeface="Gelasio" pitchFamily="34" charset="-120"/>
              </a:rPr>
              <a:t>2</a:t>
            </a:r>
            <a:endParaRPr lang="en-US" sz="2624" dirty="0"/>
          </a:p>
        </p:txBody>
      </p:sp>
      <p:sp>
        <p:nvSpPr>
          <p:cNvPr id="13" name="Text 9"/>
          <p:cNvSpPr/>
          <p:nvPr/>
        </p:nvSpPr>
        <p:spPr>
          <a:xfrm>
            <a:off x="1555313" y="4320421"/>
            <a:ext cx="4443889" cy="694373"/>
          </a:xfrm>
          <a:prstGeom prst="rect">
            <a:avLst/>
          </a:prstGeom>
          <a:noFill/>
          <a:ln/>
        </p:spPr>
        <p:txBody>
          <a:bodyPr wrap="none" rtlCol="0" anchor="t"/>
          <a:lstStyle/>
          <a:p>
            <a:pPr marL="0" indent="0">
              <a:lnSpc>
                <a:spcPts val="5468"/>
              </a:lnSpc>
              <a:buNone/>
            </a:pPr>
            <a:r>
              <a:rPr lang="en-US" sz="4374" dirty="0">
                <a:solidFill>
                  <a:srgbClr val="272525"/>
                </a:solidFill>
                <a:latin typeface="Gelasio" pitchFamily="34" charset="0"/>
                <a:ea typeface="Gelasio" pitchFamily="34" charset="-122"/>
                <a:cs typeface="Gelasio" pitchFamily="34" charset="-120"/>
              </a:rPr>
              <a:t>Feature Selection</a:t>
            </a:r>
            <a:endParaRPr lang="en-US" sz="4374" dirty="0"/>
          </a:p>
        </p:txBody>
      </p:sp>
      <p:sp>
        <p:nvSpPr>
          <p:cNvPr id="14" name="Text 10"/>
          <p:cNvSpPr/>
          <p:nvPr/>
        </p:nvSpPr>
        <p:spPr>
          <a:xfrm>
            <a:off x="1555313" y="5148024"/>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The columns ( L.M.C,  L.J.T.C ,  N.I.C,  S.P.C,  L.A.C,  Interview duration and  Status ) based on a heatmap correlation analysis.</a:t>
            </a:r>
            <a:endParaRPr lang="en-US" sz="1750" dirty="0"/>
          </a:p>
        </p:txBody>
      </p:sp>
      <p:sp>
        <p:nvSpPr>
          <p:cNvPr id="15" name="Text 11"/>
          <p:cNvSpPr/>
          <p:nvPr/>
        </p:nvSpPr>
        <p:spPr>
          <a:xfrm>
            <a:off x="1555313" y="5992058"/>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Lato" pitchFamily="34" charset="0"/>
                <a:ea typeface="Lato" pitchFamily="34" charset="-122"/>
                <a:cs typeface="Lato" pitchFamily="34" charset="-120"/>
              </a:rPr>
              <a:t>This approach has helped me for accurate modeling and insightful decision-making in the context of the interview process.</a:t>
            </a:r>
            <a:endParaRPr lang="en-US" sz="1750" dirty="0"/>
          </a:p>
        </p:txBody>
      </p:sp>
      <p:sp>
        <p:nvSpPr>
          <p:cNvPr id="16" name="Text 12"/>
          <p:cNvSpPr/>
          <p:nvPr/>
        </p:nvSpPr>
        <p:spPr>
          <a:xfrm>
            <a:off x="1555313" y="6836093"/>
            <a:ext cx="8584287" cy="355402"/>
          </a:xfrm>
          <a:prstGeom prst="rect">
            <a:avLst/>
          </a:prstGeom>
          <a:noFill/>
          <a:ln/>
        </p:spPr>
        <p:txBody>
          <a:bodyPr wrap="none" rtlCol="0" anchor="t"/>
          <a:lstStyle/>
          <a:p>
            <a:pPr marL="0" indent="0">
              <a:lnSpc>
                <a:spcPts val="2799"/>
              </a:lnSpc>
              <a:buNone/>
            </a:pPr>
            <a:endParaRPr lang="en-US" sz="1750" dirty="0"/>
          </a:p>
        </p:txBody>
      </p:sp>
      <p:pic>
        <p:nvPicPr>
          <p:cNvPr id="18" name="Image 1" descr="preencoded.png">
            <a:extLst>
              <a:ext uri="{FF2B5EF4-FFF2-40B4-BE49-F238E27FC236}">
                <a16:creationId xmlns:a16="http://schemas.microsoft.com/office/drawing/2014/main" id="{13D0725C-FEEF-4E56-CBAA-97CE61BBAD4F}"/>
              </a:ext>
            </a:extLst>
          </p:cNvPr>
          <p:cNvPicPr>
            <a:picLocks noChangeAspect="1"/>
          </p:cNvPicPr>
          <p:nvPr/>
        </p:nvPicPr>
        <p:blipFill>
          <a:blip r:embed="rId4"/>
          <a:stretch>
            <a:fillRect/>
          </a:stretch>
        </p:blipFill>
        <p:spPr>
          <a:xfrm>
            <a:off x="7915197" y="771912"/>
            <a:ext cx="6527475" cy="4034205"/>
          </a:xfrm>
          <a:prstGeom prst="snip2DiagRect">
            <a:avLst/>
          </a:prstGeom>
          <a:solidFill>
            <a:srgbClr val="FFFFFF">
              <a:shade val="85000"/>
            </a:srgbClr>
          </a:solidFill>
          <a:ln w="34925" cap="sq">
            <a:noFill/>
            <a:miter lim="800000"/>
          </a:ln>
          <a:effectLst/>
          <a:scene3d>
            <a:camera prst="perspectiveFront"/>
            <a:lightRig rig="threePt" dir="t"/>
          </a:scene3d>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89098" y="0"/>
            <a:ext cx="14630400" cy="8229600"/>
          </a:xfrm>
          <a:prstGeom prst="rect">
            <a:avLst/>
          </a:prstGeom>
        </p:spPr>
      </p:pic>
      <p:sp>
        <p:nvSpPr>
          <p:cNvPr id="5" name="Text 1"/>
          <p:cNvSpPr/>
          <p:nvPr/>
        </p:nvSpPr>
        <p:spPr>
          <a:xfrm>
            <a:off x="4782701" y="1311119"/>
            <a:ext cx="9756259" cy="1648500"/>
          </a:xfrm>
          <a:prstGeom prst="rect">
            <a:avLst/>
          </a:prstGeom>
          <a:noFill/>
          <a:ln/>
        </p:spPr>
        <p:txBody>
          <a:bodyPr wrap="square" rtlCol="0" anchor="t"/>
          <a:lstStyle/>
          <a:p>
            <a:pPr marL="0" indent="0">
              <a:lnSpc>
                <a:spcPts val="5468"/>
              </a:lnSpc>
              <a:buNone/>
            </a:pPr>
            <a:endParaRPr lang="en-US" sz="4000" dirty="0">
              <a:latin typeface="Segoe UI Black" panose="020B0A02040204020203" pitchFamily="34" charset="0"/>
              <a:ea typeface="Segoe UI Black" panose="020B0A02040204020203" pitchFamily="34" charset="0"/>
              <a:cs typeface="Segoe UI Historic" panose="020B0502040204020203" pitchFamily="34" charset="0"/>
            </a:endParaRPr>
          </a:p>
        </p:txBody>
      </p:sp>
      <p:sp>
        <p:nvSpPr>
          <p:cNvPr id="6" name="Text 2"/>
          <p:cNvSpPr/>
          <p:nvPr/>
        </p:nvSpPr>
        <p:spPr>
          <a:xfrm>
            <a:off x="4782701" y="3425447"/>
            <a:ext cx="8951000" cy="355402"/>
          </a:xfrm>
          <a:prstGeom prst="rect">
            <a:avLst/>
          </a:prstGeom>
          <a:noFill/>
          <a:ln/>
        </p:spPr>
        <p:txBody>
          <a:bodyPr wrap="none" rtlCol="0" anchor="t"/>
          <a:lstStyle/>
          <a:p>
            <a:pPr marL="342900" indent="-342900" algn="l">
              <a:lnSpc>
                <a:spcPts val="2799"/>
              </a:lnSpc>
              <a:buSzPct val="100000"/>
              <a:buChar char="•"/>
            </a:pPr>
            <a:endParaRPr lang="en-US" sz="2400" dirty="0"/>
          </a:p>
        </p:txBody>
      </p:sp>
      <p:sp>
        <p:nvSpPr>
          <p:cNvPr id="7" name="Text 3"/>
          <p:cNvSpPr/>
          <p:nvPr/>
        </p:nvSpPr>
        <p:spPr>
          <a:xfrm>
            <a:off x="4782701" y="4225974"/>
            <a:ext cx="8951000" cy="710803"/>
          </a:xfrm>
          <a:prstGeom prst="rect">
            <a:avLst/>
          </a:prstGeom>
          <a:noFill/>
          <a:ln/>
        </p:spPr>
        <p:txBody>
          <a:bodyPr wrap="square" rtlCol="0" anchor="t"/>
          <a:lstStyle/>
          <a:p>
            <a:pPr algn="l">
              <a:lnSpc>
                <a:spcPts val="2799"/>
              </a:lnSpc>
              <a:buSzPct val="100000"/>
            </a:pPr>
            <a:endParaRPr lang="en-US" sz="2400" dirty="0"/>
          </a:p>
        </p:txBody>
      </p:sp>
      <p:sp>
        <p:nvSpPr>
          <p:cNvPr id="8" name="Text 4"/>
          <p:cNvSpPr/>
          <p:nvPr/>
        </p:nvSpPr>
        <p:spPr>
          <a:xfrm>
            <a:off x="8750402" y="5619973"/>
            <a:ext cx="8951000" cy="355402"/>
          </a:xfrm>
          <a:prstGeom prst="rect">
            <a:avLst/>
          </a:prstGeom>
          <a:noFill/>
          <a:ln/>
        </p:spPr>
        <p:txBody>
          <a:bodyPr wrap="none" rtlCol="0" anchor="t"/>
          <a:lstStyle/>
          <a:p>
            <a:pPr algn="l">
              <a:lnSpc>
                <a:spcPts val="2799"/>
              </a:lnSpc>
              <a:buSzPct val="100000"/>
            </a:pPr>
            <a:endParaRPr lang="en-US" sz="2400" dirty="0"/>
          </a:p>
        </p:txBody>
      </p:sp>
      <p:pic>
        <p:nvPicPr>
          <p:cNvPr id="15" name="Picture 14">
            <a:extLst>
              <a:ext uri="{FF2B5EF4-FFF2-40B4-BE49-F238E27FC236}">
                <a16:creationId xmlns:a16="http://schemas.microsoft.com/office/drawing/2014/main" id="{05F58781-DB4D-CDB3-C32A-F1BBB8088918}"/>
              </a:ext>
            </a:extLst>
          </p:cNvPr>
          <p:cNvPicPr>
            <a:picLocks noChangeAspect="1"/>
          </p:cNvPicPr>
          <p:nvPr/>
        </p:nvPicPr>
        <p:blipFill rotWithShape="1">
          <a:blip r:embed="rId4">
            <a:duotone>
              <a:prstClr val="black"/>
              <a:schemeClr val="accent3">
                <a:tint val="45000"/>
                <a:satMod val="400000"/>
              </a:schemeClr>
            </a:duotone>
            <a:extLst>
              <a:ext uri="{BEBA8EAE-BF5A-486C-A8C5-ECC9F3942E4B}">
                <a14:imgProps xmlns:a14="http://schemas.microsoft.com/office/drawing/2010/main">
                  <a14:imgLayer r:embed="rId5">
                    <a14:imgEffect>
                      <a14:artisticPhotocopy/>
                    </a14:imgEffect>
                  </a14:imgLayer>
                </a14:imgProps>
              </a:ext>
            </a:extLst>
          </a:blip>
          <a:srcRect l="27169" r="19959" b="2556"/>
          <a:stretch/>
        </p:blipFill>
        <p:spPr>
          <a:xfrm>
            <a:off x="116492" y="538776"/>
            <a:ext cx="4772559" cy="7152047"/>
          </a:xfrm>
          <a:prstGeom prst="rect">
            <a:avLst/>
          </a:prstGeom>
          <a:solidFill>
            <a:srgbClr val="FFFFFF">
              <a:shade val="85000"/>
            </a:srgbClr>
          </a:solidFill>
          <a:ln w="88900" cap="sq">
            <a:solidFill>
              <a:schemeClr val="tx1">
                <a:lumMod val="85000"/>
                <a:lumOff val="15000"/>
              </a:schemeClr>
            </a:solidFill>
            <a:miter lim="800000"/>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pic>
      <p:pic>
        <p:nvPicPr>
          <p:cNvPr id="4" name="Picture 3">
            <a:extLst>
              <a:ext uri="{FF2B5EF4-FFF2-40B4-BE49-F238E27FC236}">
                <a16:creationId xmlns:a16="http://schemas.microsoft.com/office/drawing/2014/main" id="{C81AD871-A8E0-C1B1-E520-51854284F160}"/>
              </a:ext>
            </a:extLst>
          </p:cNvPr>
          <p:cNvPicPr>
            <a:picLocks noChangeAspect="1"/>
          </p:cNvPicPr>
          <p:nvPr/>
        </p:nvPicPr>
        <p:blipFill rotWithShape="1">
          <a:blip r:embed="rId6"/>
          <a:srcRect r="85887" b="86105"/>
          <a:stretch/>
        </p:blipFill>
        <p:spPr>
          <a:xfrm>
            <a:off x="4412059" y="0"/>
            <a:ext cx="10231041" cy="8229600"/>
          </a:xfrm>
          <a:prstGeom prst="rect">
            <a:avLst/>
          </a:prstGeom>
        </p:spPr>
      </p:pic>
      <p:sp>
        <p:nvSpPr>
          <p:cNvPr id="9" name="Text 2">
            <a:extLst>
              <a:ext uri="{FF2B5EF4-FFF2-40B4-BE49-F238E27FC236}">
                <a16:creationId xmlns:a16="http://schemas.microsoft.com/office/drawing/2014/main" id="{595B93FB-A6AB-DA70-9C08-50D5F054A56D}"/>
              </a:ext>
            </a:extLst>
          </p:cNvPr>
          <p:cNvSpPr/>
          <p:nvPr/>
        </p:nvSpPr>
        <p:spPr>
          <a:xfrm>
            <a:off x="8820638" y="2469541"/>
            <a:ext cx="8951000" cy="355402"/>
          </a:xfrm>
          <a:prstGeom prst="rect">
            <a:avLst/>
          </a:prstGeom>
          <a:noFill/>
          <a:ln/>
        </p:spPr>
        <p:txBody>
          <a:bodyPr wrap="none" rtlCol="0" anchor="t"/>
          <a:lstStyle/>
          <a:p>
            <a:pPr marL="342900" indent="-342900" algn="l">
              <a:lnSpc>
                <a:spcPts val="2799"/>
              </a:lnSpc>
              <a:buSzPct val="100000"/>
              <a:buChar char="•"/>
            </a:pPr>
            <a:endParaRPr lang="en-US" sz="2400" dirty="0"/>
          </a:p>
        </p:txBody>
      </p:sp>
      <p:sp>
        <p:nvSpPr>
          <p:cNvPr id="10" name="Text 1">
            <a:extLst>
              <a:ext uri="{FF2B5EF4-FFF2-40B4-BE49-F238E27FC236}">
                <a16:creationId xmlns:a16="http://schemas.microsoft.com/office/drawing/2014/main" id="{6F10CB1C-264D-72F1-2DD1-52A464417B19}"/>
              </a:ext>
            </a:extLst>
          </p:cNvPr>
          <p:cNvSpPr/>
          <p:nvPr/>
        </p:nvSpPr>
        <p:spPr>
          <a:xfrm>
            <a:off x="4782700" y="1624547"/>
            <a:ext cx="9756259" cy="1648500"/>
          </a:xfrm>
          <a:prstGeom prst="rect">
            <a:avLst/>
          </a:prstGeom>
          <a:noFill/>
          <a:ln/>
        </p:spPr>
        <p:txBody>
          <a:bodyPr wrap="square" rtlCol="0" anchor="t"/>
          <a:lstStyle/>
          <a:p>
            <a:pPr marL="0" indent="0">
              <a:lnSpc>
                <a:spcPts val="5468"/>
              </a:lnSpc>
              <a:buNone/>
            </a:pPr>
            <a:r>
              <a:rPr lang="en-US" sz="4000" b="1" dirty="0">
                <a:solidFill>
                  <a:srgbClr val="312F2B"/>
                </a:solidFill>
                <a:latin typeface="Poppins" panose="00000500000000000000" pitchFamily="2" charset="0"/>
                <a:ea typeface="Segoe UI Black" panose="020B0A02040204020203" pitchFamily="34" charset="0"/>
                <a:cs typeface="Poppins" panose="00000500000000000000" pitchFamily="2" charset="0"/>
              </a:rPr>
              <a:t>Model Selection and Hyperparameter Tuning</a:t>
            </a:r>
            <a:endParaRPr lang="en-US" sz="4000" b="1" dirty="0">
              <a:latin typeface="Poppins" panose="00000500000000000000" pitchFamily="2" charset="0"/>
              <a:ea typeface="Segoe UI Black" panose="020B0A02040204020203" pitchFamily="34" charset="0"/>
              <a:cs typeface="Poppins" panose="00000500000000000000" pitchFamily="2" charset="0"/>
            </a:endParaRPr>
          </a:p>
        </p:txBody>
      </p:sp>
      <p:sp>
        <p:nvSpPr>
          <p:cNvPr id="11" name="Text 2">
            <a:extLst>
              <a:ext uri="{FF2B5EF4-FFF2-40B4-BE49-F238E27FC236}">
                <a16:creationId xmlns:a16="http://schemas.microsoft.com/office/drawing/2014/main" id="{19F3D985-2C03-D902-0C41-CA65427DC734}"/>
              </a:ext>
            </a:extLst>
          </p:cNvPr>
          <p:cNvSpPr/>
          <p:nvPr/>
        </p:nvSpPr>
        <p:spPr>
          <a:xfrm>
            <a:off x="4782700" y="3616671"/>
            <a:ext cx="8951000"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Lato" pitchFamily="34" charset="0"/>
                <a:ea typeface="Lato" pitchFamily="34" charset="-122"/>
                <a:cs typeface="Lato" pitchFamily="34" charset="-120"/>
              </a:rPr>
              <a:t>I split the data into training and testing sets with an 80 : 20 ratio.</a:t>
            </a:r>
            <a:endParaRPr lang="en-US" sz="2400" dirty="0"/>
          </a:p>
        </p:txBody>
      </p:sp>
      <p:sp>
        <p:nvSpPr>
          <p:cNvPr id="12" name="Text 3">
            <a:extLst>
              <a:ext uri="{FF2B5EF4-FFF2-40B4-BE49-F238E27FC236}">
                <a16:creationId xmlns:a16="http://schemas.microsoft.com/office/drawing/2014/main" id="{C29519EF-D1CA-E0E4-E1A5-4828E7719481}"/>
              </a:ext>
            </a:extLst>
          </p:cNvPr>
          <p:cNvSpPr/>
          <p:nvPr/>
        </p:nvSpPr>
        <p:spPr>
          <a:xfrm>
            <a:off x="4782701" y="4319122"/>
            <a:ext cx="8951000" cy="710803"/>
          </a:xfrm>
          <a:prstGeom prst="rect">
            <a:avLst/>
          </a:prstGeom>
          <a:noFill/>
          <a:ln/>
        </p:spPr>
        <p:txBody>
          <a:bodyPr wrap="square" rtlCol="0" anchor="t"/>
          <a:lstStyle/>
          <a:p>
            <a:pPr marL="342900" indent="-342900" algn="l">
              <a:lnSpc>
                <a:spcPts val="2799"/>
              </a:lnSpc>
              <a:buSzPct val="100000"/>
              <a:buChar char="•"/>
            </a:pPr>
            <a:r>
              <a:rPr lang="en-US" sz="2400" dirty="0">
                <a:solidFill>
                  <a:srgbClr val="272525"/>
                </a:solidFill>
                <a:latin typeface="Lato" pitchFamily="34" charset="0"/>
                <a:ea typeface="Lato" pitchFamily="34" charset="-122"/>
                <a:cs typeface="Lato" pitchFamily="34" charset="-120"/>
              </a:rPr>
              <a:t>I evaluate different machine learning algorithms like Logistic regression, Decision Tree, Random Forest, K-Nearest Neighbors and SVC.</a:t>
            </a:r>
            <a:endParaRPr lang="en-US" sz="2400" dirty="0"/>
          </a:p>
        </p:txBody>
      </p:sp>
      <p:sp>
        <p:nvSpPr>
          <p:cNvPr id="13" name="Text 4">
            <a:extLst>
              <a:ext uri="{FF2B5EF4-FFF2-40B4-BE49-F238E27FC236}">
                <a16:creationId xmlns:a16="http://schemas.microsoft.com/office/drawing/2014/main" id="{16D43D21-C01F-2992-8F0F-462C678F8B5B}"/>
              </a:ext>
            </a:extLst>
          </p:cNvPr>
          <p:cNvSpPr/>
          <p:nvPr/>
        </p:nvSpPr>
        <p:spPr>
          <a:xfrm>
            <a:off x="4863999" y="5675442"/>
            <a:ext cx="8951000"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Lato" pitchFamily="34" charset="0"/>
                <a:ea typeface="Lato" pitchFamily="34" charset="-122"/>
                <a:cs typeface="Lato" pitchFamily="34" charset="-120"/>
              </a:rPr>
              <a:t>Hyperparameter tuning — grid search cv </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1287066"/>
            <a:ext cx="8938260" cy="694373"/>
          </a:xfrm>
          <a:prstGeom prst="rect">
            <a:avLst/>
          </a:prstGeom>
          <a:noFill/>
          <a:ln/>
        </p:spPr>
        <p:txBody>
          <a:bodyPr wrap="none" rtlCol="0" anchor="t"/>
          <a:lstStyle/>
          <a:p>
            <a:pPr marL="0" indent="0">
              <a:lnSpc>
                <a:spcPts val="5468"/>
              </a:lnSpc>
              <a:buNone/>
            </a:pPr>
            <a:r>
              <a:rPr lang="en-US" sz="4374" b="1" dirty="0">
                <a:solidFill>
                  <a:srgbClr val="312F2B"/>
                </a:solidFill>
                <a:latin typeface="Poppins" panose="00000500000000000000" pitchFamily="2" charset="0"/>
                <a:ea typeface="Gelasio" pitchFamily="34" charset="-122"/>
                <a:cs typeface="Poppins" panose="00000500000000000000" pitchFamily="2" charset="0"/>
              </a:rPr>
              <a:t>Accuracy on Training and Test Data </a:t>
            </a:r>
            <a:endParaRPr lang="en-US" sz="4374" b="1" dirty="0">
              <a:latin typeface="Poppins" panose="00000500000000000000" pitchFamily="2" charset="0"/>
              <a:cs typeface="Poppins" panose="00000500000000000000" pitchFamily="2" charset="0"/>
            </a:endParaRPr>
          </a:p>
        </p:txBody>
      </p:sp>
      <p:sp>
        <p:nvSpPr>
          <p:cNvPr id="5" name="Shape 2"/>
          <p:cNvSpPr/>
          <p:nvPr/>
        </p:nvSpPr>
        <p:spPr>
          <a:xfrm>
            <a:off x="2037993" y="2425779"/>
            <a:ext cx="10554414" cy="3911322"/>
          </a:xfrm>
          <a:prstGeom prst="roundRect">
            <a:avLst>
              <a:gd name="adj" fmla="val 2556"/>
            </a:avLst>
          </a:prstGeom>
          <a:noFill/>
          <a:ln w="13811">
            <a:solidFill>
              <a:srgbClr val="000000">
                <a:alpha val="8000"/>
              </a:srgbClr>
            </a:solidFill>
            <a:prstDash val="solid"/>
          </a:ln>
        </p:spPr>
      </p:sp>
      <p:sp>
        <p:nvSpPr>
          <p:cNvPr id="6" name="Shape 3"/>
          <p:cNvSpPr/>
          <p:nvPr/>
        </p:nvSpPr>
        <p:spPr>
          <a:xfrm>
            <a:off x="2051804" y="2439591"/>
            <a:ext cx="10526792" cy="698183"/>
          </a:xfrm>
          <a:prstGeom prst="rect">
            <a:avLst/>
          </a:prstGeom>
          <a:solidFill>
            <a:srgbClr val="FFFFFF">
              <a:alpha val="4000"/>
            </a:srgbClr>
          </a:solidFill>
          <a:ln/>
        </p:spPr>
      </p:sp>
      <p:sp>
        <p:nvSpPr>
          <p:cNvPr id="7" name="Text 4"/>
          <p:cNvSpPr/>
          <p:nvPr/>
        </p:nvSpPr>
        <p:spPr>
          <a:xfrm>
            <a:off x="2822258" y="2580442"/>
            <a:ext cx="2666286" cy="416481"/>
          </a:xfrm>
          <a:prstGeom prst="rect">
            <a:avLst/>
          </a:prstGeom>
          <a:noFill/>
          <a:ln/>
        </p:spPr>
        <p:txBody>
          <a:bodyPr wrap="none" rtlCol="0" anchor="t"/>
          <a:lstStyle/>
          <a:p>
            <a:pPr marL="0" indent="0" algn="ctr">
              <a:lnSpc>
                <a:spcPts val="3281"/>
              </a:lnSpc>
              <a:buNone/>
            </a:pPr>
            <a:r>
              <a:rPr lang="en-US" sz="2624" dirty="0">
                <a:solidFill>
                  <a:srgbClr val="312F2B"/>
                </a:solidFill>
                <a:latin typeface="Gelasio" pitchFamily="34" charset="0"/>
                <a:ea typeface="Gelasio" pitchFamily="34" charset="-122"/>
                <a:cs typeface="Gelasio" pitchFamily="34" charset="-120"/>
              </a:rPr>
              <a:t>Model</a:t>
            </a:r>
            <a:endParaRPr lang="en-US" sz="2624" dirty="0"/>
          </a:p>
        </p:txBody>
      </p:sp>
      <p:sp>
        <p:nvSpPr>
          <p:cNvPr id="8" name="Text 5"/>
          <p:cNvSpPr/>
          <p:nvPr/>
        </p:nvSpPr>
        <p:spPr>
          <a:xfrm>
            <a:off x="6563797" y="2580442"/>
            <a:ext cx="2666286" cy="416481"/>
          </a:xfrm>
          <a:prstGeom prst="rect">
            <a:avLst/>
          </a:prstGeom>
          <a:noFill/>
          <a:ln/>
        </p:spPr>
        <p:txBody>
          <a:bodyPr wrap="none" rtlCol="0" anchor="t"/>
          <a:lstStyle/>
          <a:p>
            <a:pPr marL="0" indent="0" algn="ctr">
              <a:lnSpc>
                <a:spcPts val="3281"/>
              </a:lnSpc>
              <a:buNone/>
            </a:pPr>
            <a:r>
              <a:rPr lang="en-US" sz="2624" dirty="0">
                <a:solidFill>
                  <a:srgbClr val="312F2B"/>
                </a:solidFill>
                <a:latin typeface="Gelasio" pitchFamily="34" charset="0"/>
                <a:ea typeface="Gelasio" pitchFamily="34" charset="-122"/>
                <a:cs typeface="Gelasio" pitchFamily="34" charset="-120"/>
              </a:rPr>
              <a:t>Training</a:t>
            </a:r>
            <a:endParaRPr lang="en-US" sz="2624" dirty="0"/>
          </a:p>
        </p:txBody>
      </p:sp>
      <p:sp>
        <p:nvSpPr>
          <p:cNvPr id="9" name="Text 6"/>
          <p:cNvSpPr/>
          <p:nvPr/>
        </p:nvSpPr>
        <p:spPr>
          <a:xfrm>
            <a:off x="9757172" y="2580442"/>
            <a:ext cx="2599253" cy="416481"/>
          </a:xfrm>
          <a:prstGeom prst="rect">
            <a:avLst/>
          </a:prstGeom>
          <a:noFill/>
          <a:ln/>
        </p:spPr>
        <p:txBody>
          <a:bodyPr wrap="none" rtlCol="0" anchor="t"/>
          <a:lstStyle/>
          <a:p>
            <a:pPr marL="0" indent="0" algn="ctr">
              <a:lnSpc>
                <a:spcPts val="3281"/>
              </a:lnSpc>
              <a:buNone/>
            </a:pPr>
            <a:r>
              <a:rPr lang="en-US" sz="2624" dirty="0">
                <a:solidFill>
                  <a:srgbClr val="312F2B"/>
                </a:solidFill>
                <a:latin typeface="Gelasio" pitchFamily="34" charset="0"/>
                <a:ea typeface="Gelasio" pitchFamily="34" charset="-122"/>
                <a:cs typeface="Gelasio" pitchFamily="34" charset="-120"/>
              </a:rPr>
              <a:t>Test</a:t>
            </a:r>
            <a:endParaRPr lang="en-US" sz="2624" dirty="0"/>
          </a:p>
        </p:txBody>
      </p:sp>
      <p:sp>
        <p:nvSpPr>
          <p:cNvPr id="10" name="Shape 7"/>
          <p:cNvSpPr/>
          <p:nvPr/>
        </p:nvSpPr>
        <p:spPr>
          <a:xfrm>
            <a:off x="2051804" y="3137773"/>
            <a:ext cx="10526792" cy="637103"/>
          </a:xfrm>
          <a:prstGeom prst="rect">
            <a:avLst/>
          </a:prstGeom>
          <a:solidFill>
            <a:srgbClr val="000000">
              <a:alpha val="4000"/>
            </a:srgbClr>
          </a:solidFill>
          <a:ln/>
        </p:spPr>
      </p:sp>
      <p:sp>
        <p:nvSpPr>
          <p:cNvPr id="11" name="Text 8"/>
          <p:cNvSpPr/>
          <p:nvPr/>
        </p:nvSpPr>
        <p:spPr>
          <a:xfrm>
            <a:off x="2629614" y="3278624"/>
            <a:ext cx="340709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Lato" pitchFamily="34" charset="0"/>
                <a:ea typeface="Lato" pitchFamily="34" charset="-122"/>
                <a:cs typeface="Lato" pitchFamily="34" charset="-120"/>
              </a:rPr>
              <a:t> Logistic regression</a:t>
            </a:r>
            <a:endParaRPr lang="en-US" sz="1750" dirty="0"/>
          </a:p>
        </p:txBody>
      </p:sp>
      <p:sp>
        <p:nvSpPr>
          <p:cNvPr id="12" name="Text 9"/>
          <p:cNvSpPr/>
          <p:nvPr/>
        </p:nvSpPr>
        <p:spPr>
          <a:xfrm>
            <a:off x="6488668" y="3278624"/>
            <a:ext cx="281654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0.9968</a:t>
            </a:r>
            <a:endParaRPr lang="en-US" sz="1750" dirty="0"/>
          </a:p>
        </p:txBody>
      </p:sp>
      <p:sp>
        <p:nvSpPr>
          <p:cNvPr id="13" name="Text 10"/>
          <p:cNvSpPr/>
          <p:nvPr/>
        </p:nvSpPr>
        <p:spPr>
          <a:xfrm>
            <a:off x="9757172" y="3278624"/>
            <a:ext cx="259925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0.7091</a:t>
            </a:r>
            <a:endParaRPr lang="en-US" sz="1750" dirty="0"/>
          </a:p>
        </p:txBody>
      </p:sp>
      <p:sp>
        <p:nvSpPr>
          <p:cNvPr id="14" name="Shape 11"/>
          <p:cNvSpPr/>
          <p:nvPr/>
        </p:nvSpPr>
        <p:spPr>
          <a:xfrm>
            <a:off x="2051804" y="3774877"/>
            <a:ext cx="10526792" cy="637103"/>
          </a:xfrm>
          <a:prstGeom prst="rect">
            <a:avLst/>
          </a:prstGeom>
          <a:solidFill>
            <a:srgbClr val="FFFFFF">
              <a:alpha val="4000"/>
            </a:srgbClr>
          </a:solidFill>
          <a:ln/>
        </p:spPr>
      </p:sp>
      <p:sp>
        <p:nvSpPr>
          <p:cNvPr id="15" name="Text 12"/>
          <p:cNvSpPr/>
          <p:nvPr/>
        </p:nvSpPr>
        <p:spPr>
          <a:xfrm>
            <a:off x="2629614" y="3915728"/>
            <a:ext cx="340709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Lato" pitchFamily="34" charset="0"/>
                <a:ea typeface="Lato" pitchFamily="34" charset="-122"/>
                <a:cs typeface="Lato" pitchFamily="34" charset="-120"/>
              </a:rPr>
              <a:t>Decision Tree</a:t>
            </a:r>
            <a:endParaRPr lang="en-US" sz="1750" dirty="0"/>
          </a:p>
        </p:txBody>
      </p:sp>
      <p:sp>
        <p:nvSpPr>
          <p:cNvPr id="16" name="Text 13"/>
          <p:cNvSpPr/>
          <p:nvPr/>
        </p:nvSpPr>
        <p:spPr>
          <a:xfrm>
            <a:off x="6488668" y="3915728"/>
            <a:ext cx="281654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0.9293</a:t>
            </a:r>
            <a:endParaRPr lang="en-US" sz="1750" dirty="0"/>
          </a:p>
        </p:txBody>
      </p:sp>
      <p:sp>
        <p:nvSpPr>
          <p:cNvPr id="17" name="Text 14"/>
          <p:cNvSpPr/>
          <p:nvPr/>
        </p:nvSpPr>
        <p:spPr>
          <a:xfrm>
            <a:off x="9757172" y="3915728"/>
            <a:ext cx="259925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0.6483</a:t>
            </a:r>
            <a:endParaRPr lang="en-US" sz="1750" dirty="0"/>
          </a:p>
        </p:txBody>
      </p:sp>
      <p:sp>
        <p:nvSpPr>
          <p:cNvPr id="18" name="Shape 15"/>
          <p:cNvSpPr/>
          <p:nvPr/>
        </p:nvSpPr>
        <p:spPr>
          <a:xfrm>
            <a:off x="2051804" y="4411980"/>
            <a:ext cx="10526792" cy="637103"/>
          </a:xfrm>
          <a:prstGeom prst="rect">
            <a:avLst/>
          </a:prstGeom>
          <a:solidFill>
            <a:srgbClr val="000000">
              <a:alpha val="4000"/>
            </a:srgbClr>
          </a:solidFill>
          <a:ln/>
        </p:spPr>
      </p:sp>
      <p:sp>
        <p:nvSpPr>
          <p:cNvPr id="19" name="Text 16"/>
          <p:cNvSpPr/>
          <p:nvPr/>
        </p:nvSpPr>
        <p:spPr>
          <a:xfrm>
            <a:off x="2629614" y="4552831"/>
            <a:ext cx="340709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Lato" pitchFamily="34" charset="0"/>
                <a:ea typeface="Lato" pitchFamily="34" charset="-122"/>
                <a:cs typeface="Lato" pitchFamily="34" charset="-120"/>
              </a:rPr>
              <a:t>Random Forest,</a:t>
            </a:r>
            <a:endParaRPr lang="en-US" sz="1750" dirty="0"/>
          </a:p>
        </p:txBody>
      </p:sp>
      <p:sp>
        <p:nvSpPr>
          <p:cNvPr id="20" name="Text 17"/>
          <p:cNvSpPr/>
          <p:nvPr/>
        </p:nvSpPr>
        <p:spPr>
          <a:xfrm>
            <a:off x="6488668" y="4552831"/>
            <a:ext cx="281654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0.9241</a:t>
            </a:r>
            <a:endParaRPr lang="en-US" sz="1750" dirty="0"/>
          </a:p>
        </p:txBody>
      </p:sp>
      <p:sp>
        <p:nvSpPr>
          <p:cNvPr id="21" name="Text 18"/>
          <p:cNvSpPr/>
          <p:nvPr/>
        </p:nvSpPr>
        <p:spPr>
          <a:xfrm>
            <a:off x="9757172" y="4552831"/>
            <a:ext cx="259925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0.6708</a:t>
            </a:r>
            <a:endParaRPr lang="en-US" sz="1750" dirty="0"/>
          </a:p>
        </p:txBody>
      </p:sp>
      <p:sp>
        <p:nvSpPr>
          <p:cNvPr id="22" name="Shape 19"/>
          <p:cNvSpPr/>
          <p:nvPr/>
        </p:nvSpPr>
        <p:spPr>
          <a:xfrm>
            <a:off x="2051804" y="5049083"/>
            <a:ext cx="10526792" cy="637103"/>
          </a:xfrm>
          <a:prstGeom prst="rect">
            <a:avLst/>
          </a:prstGeom>
          <a:solidFill>
            <a:srgbClr val="FFFFFF">
              <a:alpha val="4000"/>
            </a:srgbClr>
          </a:solidFill>
          <a:ln/>
        </p:spPr>
      </p:sp>
      <p:sp>
        <p:nvSpPr>
          <p:cNvPr id="23" name="Text 20"/>
          <p:cNvSpPr/>
          <p:nvPr/>
        </p:nvSpPr>
        <p:spPr>
          <a:xfrm>
            <a:off x="2629614" y="5189934"/>
            <a:ext cx="340709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Lato" pitchFamily="34" charset="0"/>
                <a:ea typeface="Lato" pitchFamily="34" charset="-122"/>
                <a:cs typeface="Lato" pitchFamily="34" charset="-120"/>
              </a:rPr>
              <a:t> K-Nearest Neigxhbors </a:t>
            </a:r>
            <a:endParaRPr lang="en-US" sz="1750" dirty="0"/>
          </a:p>
        </p:txBody>
      </p:sp>
      <p:sp>
        <p:nvSpPr>
          <p:cNvPr id="24" name="Text 21"/>
          <p:cNvSpPr/>
          <p:nvPr/>
        </p:nvSpPr>
        <p:spPr>
          <a:xfrm>
            <a:off x="6488668" y="5189934"/>
            <a:ext cx="281654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0.9422</a:t>
            </a:r>
            <a:endParaRPr lang="en-US" sz="1750" dirty="0"/>
          </a:p>
        </p:txBody>
      </p:sp>
      <p:sp>
        <p:nvSpPr>
          <p:cNvPr id="25" name="Text 22"/>
          <p:cNvSpPr/>
          <p:nvPr/>
        </p:nvSpPr>
        <p:spPr>
          <a:xfrm>
            <a:off x="9757172" y="5189934"/>
            <a:ext cx="259925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0.6475</a:t>
            </a:r>
            <a:endParaRPr lang="en-US" sz="1750" dirty="0"/>
          </a:p>
        </p:txBody>
      </p:sp>
      <p:sp>
        <p:nvSpPr>
          <p:cNvPr id="26" name="Shape 23"/>
          <p:cNvSpPr/>
          <p:nvPr/>
        </p:nvSpPr>
        <p:spPr>
          <a:xfrm>
            <a:off x="2051804" y="5686187"/>
            <a:ext cx="10526792" cy="637103"/>
          </a:xfrm>
          <a:prstGeom prst="rect">
            <a:avLst/>
          </a:prstGeom>
          <a:solidFill>
            <a:srgbClr val="000000">
              <a:alpha val="4000"/>
            </a:srgbClr>
          </a:solidFill>
          <a:ln/>
        </p:spPr>
      </p:sp>
      <p:sp>
        <p:nvSpPr>
          <p:cNvPr id="27" name="Text 24"/>
          <p:cNvSpPr/>
          <p:nvPr/>
        </p:nvSpPr>
        <p:spPr>
          <a:xfrm>
            <a:off x="2629614" y="5827038"/>
            <a:ext cx="340709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Lato" pitchFamily="34" charset="0"/>
                <a:ea typeface="Lato" pitchFamily="34" charset="-122"/>
                <a:cs typeface="Lato" pitchFamily="34" charset="-120"/>
              </a:rPr>
              <a:t> SVC</a:t>
            </a:r>
            <a:endParaRPr lang="en-US" sz="1750" dirty="0"/>
          </a:p>
        </p:txBody>
      </p:sp>
      <p:sp>
        <p:nvSpPr>
          <p:cNvPr id="28" name="Text 25"/>
          <p:cNvSpPr/>
          <p:nvPr/>
        </p:nvSpPr>
        <p:spPr>
          <a:xfrm>
            <a:off x="6488668" y="5827038"/>
            <a:ext cx="281654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0.9974</a:t>
            </a:r>
            <a:endParaRPr lang="en-US" sz="1750" dirty="0"/>
          </a:p>
        </p:txBody>
      </p:sp>
      <p:sp>
        <p:nvSpPr>
          <p:cNvPr id="29" name="Text 26"/>
          <p:cNvSpPr/>
          <p:nvPr/>
        </p:nvSpPr>
        <p:spPr>
          <a:xfrm>
            <a:off x="9757172" y="5827038"/>
            <a:ext cx="2599253" cy="355402"/>
          </a:xfrm>
          <a:prstGeom prst="rect">
            <a:avLst/>
          </a:prstGeom>
          <a:noFill/>
          <a:ln/>
        </p:spPr>
        <p:txBody>
          <a:bodyPr wrap="none" rtlCol="0" anchor="t"/>
          <a:lstStyle/>
          <a:p>
            <a:pPr marL="0" indent="0" algn="ctr">
              <a:lnSpc>
                <a:spcPts val="2799"/>
              </a:lnSpc>
              <a:buNone/>
            </a:pPr>
            <a:r>
              <a:rPr lang="en-US" sz="1750" dirty="0">
                <a:solidFill>
                  <a:srgbClr val="272525"/>
                </a:solidFill>
                <a:latin typeface="Lato" pitchFamily="34" charset="0"/>
                <a:ea typeface="Lato" pitchFamily="34" charset="-122"/>
                <a:cs typeface="Lato" pitchFamily="34" charset="-120"/>
              </a:rPr>
              <a:t>0.7075</a:t>
            </a:r>
            <a:endParaRPr lang="en-US" sz="1750" dirty="0"/>
          </a:p>
        </p:txBody>
      </p:sp>
      <p:sp>
        <p:nvSpPr>
          <p:cNvPr id="30" name="Text 27"/>
          <p:cNvSpPr/>
          <p:nvPr/>
        </p:nvSpPr>
        <p:spPr>
          <a:xfrm>
            <a:off x="2037993" y="6745763"/>
            <a:ext cx="10199013"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Poppins" panose="00000500000000000000" pitchFamily="2" charset="0"/>
                <a:ea typeface="Lato" pitchFamily="34" charset="-122"/>
                <a:cs typeface="Poppins" panose="00000500000000000000" pitchFamily="2" charset="0"/>
              </a:rPr>
              <a:t>Logistic regression and SVC is performing better almost 71% accuracy.</a:t>
            </a:r>
            <a:endParaRPr lang="en-US" sz="2400" dirty="0">
              <a:latin typeface="Poppins" panose="00000500000000000000" pitchFamily="2" charset="0"/>
              <a:cs typeface="Poppins" panose="00000500000000000000" pitchFamily="2"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705</TotalTime>
  <Words>643</Words>
  <Application>Microsoft Office PowerPoint</Application>
  <PresentationFormat>Custom</PresentationFormat>
  <Paragraphs>91</Paragraphs>
  <Slides>13</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Gelasio</vt:lpstr>
      <vt:lpstr>Lato</vt:lpstr>
      <vt:lpstr>Poppins</vt:lpstr>
      <vt:lpstr>Segoe UI Black</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Boby Rawat Rawat</cp:lastModifiedBy>
  <cp:revision>30</cp:revision>
  <dcterms:created xsi:type="dcterms:W3CDTF">2023-12-18T15:09:33Z</dcterms:created>
  <dcterms:modified xsi:type="dcterms:W3CDTF">2024-01-31T19:06:56Z</dcterms:modified>
  <cp:contentStatus/>
</cp:coreProperties>
</file>